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  <p:sldMasterId id="2147483708" r:id="rId2"/>
    <p:sldMasterId id="2147483711" r:id="rId3"/>
    <p:sldMasterId id="2147483712" r:id="rId4"/>
  </p:sldMasterIdLst>
  <p:notesMasterIdLst>
    <p:notesMasterId r:id="rId59"/>
  </p:notesMasterIdLst>
  <p:handoutMasterIdLst>
    <p:handoutMasterId r:id="rId60"/>
  </p:handoutMasterIdLst>
  <p:sldIdLst>
    <p:sldId id="322" r:id="rId5"/>
    <p:sldId id="323" r:id="rId6"/>
    <p:sldId id="324" r:id="rId7"/>
    <p:sldId id="325" r:id="rId8"/>
    <p:sldId id="297" r:id="rId9"/>
    <p:sldId id="298" r:id="rId10"/>
    <p:sldId id="338" r:id="rId11"/>
    <p:sldId id="339" r:id="rId12"/>
    <p:sldId id="340" r:id="rId13"/>
    <p:sldId id="341" r:id="rId14"/>
    <p:sldId id="300" r:id="rId15"/>
    <p:sldId id="302" r:id="rId16"/>
    <p:sldId id="303" r:id="rId17"/>
    <p:sldId id="305" r:id="rId18"/>
    <p:sldId id="306" r:id="rId19"/>
    <p:sldId id="307" r:id="rId20"/>
    <p:sldId id="308" r:id="rId21"/>
    <p:sldId id="309" r:id="rId22"/>
    <p:sldId id="310" r:id="rId23"/>
    <p:sldId id="312" r:id="rId24"/>
    <p:sldId id="313" r:id="rId25"/>
    <p:sldId id="314" r:id="rId26"/>
    <p:sldId id="315" r:id="rId27"/>
    <p:sldId id="316" r:id="rId28"/>
    <p:sldId id="345" r:id="rId29"/>
    <p:sldId id="346" r:id="rId30"/>
    <p:sldId id="348" r:id="rId31"/>
    <p:sldId id="334" r:id="rId32"/>
    <p:sldId id="335" r:id="rId33"/>
    <p:sldId id="336" r:id="rId34"/>
    <p:sldId id="337" r:id="rId35"/>
    <p:sldId id="277" r:id="rId36"/>
    <p:sldId id="319" r:id="rId37"/>
    <p:sldId id="330" r:id="rId38"/>
    <p:sldId id="331" r:id="rId39"/>
    <p:sldId id="332" r:id="rId40"/>
    <p:sldId id="333" r:id="rId41"/>
    <p:sldId id="258" r:id="rId42"/>
    <p:sldId id="278" r:id="rId43"/>
    <p:sldId id="282" r:id="rId44"/>
    <p:sldId id="260" r:id="rId45"/>
    <p:sldId id="279" r:id="rId46"/>
    <p:sldId id="326" r:id="rId47"/>
    <p:sldId id="327" r:id="rId48"/>
    <p:sldId id="328" r:id="rId49"/>
    <p:sldId id="329" r:id="rId50"/>
    <p:sldId id="284" r:id="rId51"/>
    <p:sldId id="285" r:id="rId52"/>
    <p:sldId id="349" r:id="rId53"/>
    <p:sldId id="350" r:id="rId54"/>
    <p:sldId id="351" r:id="rId55"/>
    <p:sldId id="342" r:id="rId56"/>
    <p:sldId id="343" r:id="rId57"/>
    <p:sldId id="344" r:id="rId58"/>
  </p:sldIdLst>
  <p:sldSz cx="9144000" cy="5143500" type="screen16x9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1E1E1E"/>
    <a:srgbClr val="0000FF"/>
    <a:srgbClr val="2B91AF"/>
    <a:srgbClr val="FF0000"/>
    <a:srgbClr val="FF99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9" autoAdjust="0"/>
  </p:normalViewPr>
  <p:slideViewPr>
    <p:cSldViewPr snapToObjects="1">
      <p:cViewPr varScale="1">
        <p:scale>
          <a:sx n="133" d="100"/>
          <a:sy n="133" d="100"/>
        </p:scale>
        <p:origin x="50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4" d="100"/>
          <a:sy n="84" d="100"/>
        </p:scale>
        <p:origin x="-92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2EB070-3287-4FE9-BD89-709D6D9C1E3E}" type="doc">
      <dgm:prSet loTypeId="urn:microsoft.com/office/officeart/2005/8/layout/hProcess9" loCatId="process" qsTypeId="urn:microsoft.com/office/officeart/2005/8/quickstyle/simple4" qsCatId="simple" csTypeId="urn:microsoft.com/office/officeart/2005/8/colors/accent3_2" csCatId="accent3" phldr="1"/>
      <dgm:spPr/>
    </dgm:pt>
    <dgm:pt modelId="{425A597D-F2E1-43C9-A852-D821B49D7899}">
      <dgm:prSet phldrT="[Texte]"/>
      <dgm:spPr/>
      <dgm:t>
        <a:bodyPr/>
        <a:lstStyle/>
        <a:p>
          <a:r>
            <a:rPr lang="fr-FR">
              <a:solidFill>
                <a:schemeClr val="bg1"/>
              </a:solidFill>
            </a:rPr>
            <a:t>Naissance</a:t>
          </a:r>
          <a:endParaRPr lang="fr-FR" dirty="0">
            <a:solidFill>
              <a:schemeClr val="bg1"/>
            </a:solidFill>
          </a:endParaRPr>
        </a:p>
      </dgm:t>
    </dgm:pt>
    <dgm:pt modelId="{9F89360A-E9F9-4523-810A-A12CC5FA1F69}" type="parTrans" cxnId="{AA67089C-D6CD-41D5-A4A7-2BE65771C82F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0666B43B-C067-4784-BDE6-2A92F1799A0D}" type="sibTrans" cxnId="{AA67089C-D6CD-41D5-A4A7-2BE65771C82F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EF17D625-1B9C-43F5-BEA1-FE9AA787AE32}">
      <dgm:prSet phldrT="[Texte]"/>
      <dgm:spPr/>
      <dgm:t>
        <a:bodyPr/>
        <a:lstStyle/>
        <a:p>
          <a:r>
            <a:rPr lang="fr-FR">
              <a:solidFill>
                <a:schemeClr val="bg1"/>
              </a:solidFill>
            </a:rPr>
            <a:t>Vie active</a:t>
          </a:r>
          <a:endParaRPr lang="fr-FR" dirty="0">
            <a:solidFill>
              <a:schemeClr val="bg1"/>
            </a:solidFill>
          </a:endParaRPr>
        </a:p>
      </dgm:t>
    </dgm:pt>
    <dgm:pt modelId="{F6A13814-2DFD-44EB-9CB3-64A7F07F3180}" type="parTrans" cxnId="{EEC63802-BA4E-4BFF-B2F8-FFF3BB7165DE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737EC0F-BE7F-46A5-9B94-9E591CDDD448}" type="sibTrans" cxnId="{EEC63802-BA4E-4BFF-B2F8-FFF3BB7165DE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A0100758-1E3D-4A94-AB5C-99576E21F642}">
      <dgm:prSet phldrT="[Texte]"/>
      <dgm:spPr/>
      <dgm:t>
        <a:bodyPr/>
        <a:lstStyle/>
        <a:p>
          <a:r>
            <a:rPr lang="fr-FR">
              <a:solidFill>
                <a:schemeClr val="bg1"/>
              </a:solidFill>
            </a:rPr>
            <a:t>Mort</a:t>
          </a:r>
          <a:endParaRPr lang="fr-FR" dirty="0">
            <a:solidFill>
              <a:schemeClr val="bg1"/>
            </a:solidFill>
          </a:endParaRPr>
        </a:p>
      </dgm:t>
    </dgm:pt>
    <dgm:pt modelId="{49315FCC-241D-47D1-A28D-373FF3558657}" type="parTrans" cxnId="{E382C5F5-4A08-4133-B3A4-3379F1D39A7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CEA46A78-1984-4260-9D45-0F70E8523D60}" type="sibTrans" cxnId="{E382C5F5-4A08-4133-B3A4-3379F1D39A7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54039715-E86A-4338-A2A6-93753300975B}">
      <dgm:prSet phldrT="[Texte]"/>
      <dgm:spPr/>
      <dgm:t>
        <a:bodyPr/>
        <a:lstStyle/>
        <a:p>
          <a:r>
            <a:rPr lang="fr-FR">
              <a:solidFill>
                <a:schemeClr val="bg1"/>
              </a:solidFill>
            </a:rPr>
            <a:t>Construction de l’objet</a:t>
          </a:r>
          <a:endParaRPr lang="fr-FR" dirty="0">
            <a:solidFill>
              <a:schemeClr val="bg1"/>
            </a:solidFill>
          </a:endParaRPr>
        </a:p>
      </dgm:t>
    </dgm:pt>
    <dgm:pt modelId="{77D44FE8-70BB-4C75-B1F8-3DD10CE86C05}" type="parTrans" cxnId="{56980FAD-04F9-4311-B1E2-783931B483DD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98B5BF57-812B-4755-83E0-E9D6DC0774AC}" type="sibTrans" cxnId="{56980FAD-04F9-4311-B1E2-783931B483DD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F90D6B9C-1EE1-481B-A7E4-F8B7F4A7CA33}">
      <dgm:prSet phldrT="[Texte]"/>
      <dgm:spPr/>
      <dgm:t>
        <a:bodyPr/>
        <a:lstStyle/>
        <a:p>
          <a:r>
            <a:rPr lang="fr-FR">
              <a:solidFill>
                <a:schemeClr val="bg1"/>
              </a:solidFill>
            </a:rPr>
            <a:t>Interactions avec d’autres objets</a:t>
          </a:r>
          <a:endParaRPr lang="fr-FR" dirty="0">
            <a:solidFill>
              <a:schemeClr val="bg1"/>
            </a:solidFill>
          </a:endParaRPr>
        </a:p>
      </dgm:t>
    </dgm:pt>
    <dgm:pt modelId="{31BFC4EE-B640-4A68-8FF5-C81219811DC9}" type="parTrans" cxnId="{48CBDF87-9340-41DB-A032-96A7B169A971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23DCB57-F8AA-4950-94D3-DC2939446EF7}" type="sibTrans" cxnId="{48CBDF87-9340-41DB-A032-96A7B169A971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50BEF94B-68CC-406B-9B9C-240BC03E4DAE}">
      <dgm:prSet phldrT="[Texte]"/>
      <dgm:spPr/>
      <dgm:t>
        <a:bodyPr/>
        <a:lstStyle/>
        <a:p>
          <a:r>
            <a:rPr lang="fr-FR">
              <a:solidFill>
                <a:schemeClr val="bg1"/>
              </a:solidFill>
            </a:rPr>
            <a:t>Destruction de l’objet</a:t>
          </a:r>
          <a:endParaRPr lang="fr-FR" dirty="0">
            <a:solidFill>
              <a:schemeClr val="bg1"/>
            </a:solidFill>
          </a:endParaRPr>
        </a:p>
      </dgm:t>
    </dgm:pt>
    <dgm:pt modelId="{CE436FC0-9839-4080-BD4F-FBBA7BF69CE4}" type="parTrans" cxnId="{C2B8710A-EC79-4189-8CF2-509F4FDD69C5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09DF75E1-CCB7-4EC4-8DBC-FE5D6E32FACC}" type="sibTrans" cxnId="{C2B8710A-EC79-4189-8CF2-509F4FDD69C5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380015B0-DB7A-495A-B8CC-DB1DB3B286E0}" type="pres">
      <dgm:prSet presAssocID="{832EB070-3287-4FE9-BD89-709D6D9C1E3E}" presName="CompostProcess" presStyleCnt="0">
        <dgm:presLayoutVars>
          <dgm:dir/>
          <dgm:resizeHandles val="exact"/>
        </dgm:presLayoutVars>
      </dgm:prSet>
      <dgm:spPr/>
    </dgm:pt>
    <dgm:pt modelId="{D8E3F749-09DE-4D54-96CC-0500C83F40C1}" type="pres">
      <dgm:prSet presAssocID="{832EB070-3287-4FE9-BD89-709D6D9C1E3E}" presName="arrow" presStyleLbl="bgShp" presStyleIdx="0" presStyleCnt="1"/>
      <dgm:spPr/>
    </dgm:pt>
    <dgm:pt modelId="{71B350F4-A51E-4AC8-B734-A777D4D3A753}" type="pres">
      <dgm:prSet presAssocID="{832EB070-3287-4FE9-BD89-709D6D9C1E3E}" presName="linearProcess" presStyleCnt="0"/>
      <dgm:spPr/>
    </dgm:pt>
    <dgm:pt modelId="{BBD51507-3877-4481-A96A-376108EB00B1}" type="pres">
      <dgm:prSet presAssocID="{425A597D-F2E1-43C9-A852-D821B49D7899}" presName="textNode" presStyleLbl="node1" presStyleIdx="0" presStyleCnt="3">
        <dgm:presLayoutVars>
          <dgm:bulletEnabled val="1"/>
        </dgm:presLayoutVars>
      </dgm:prSet>
      <dgm:spPr/>
    </dgm:pt>
    <dgm:pt modelId="{6E0BF62C-080B-41B8-9823-FAEE11B218A0}" type="pres">
      <dgm:prSet presAssocID="{0666B43B-C067-4784-BDE6-2A92F1799A0D}" presName="sibTrans" presStyleCnt="0"/>
      <dgm:spPr/>
    </dgm:pt>
    <dgm:pt modelId="{162B23FE-4B11-4105-B8A8-713DB3F68729}" type="pres">
      <dgm:prSet presAssocID="{EF17D625-1B9C-43F5-BEA1-FE9AA787AE32}" presName="textNode" presStyleLbl="node1" presStyleIdx="1" presStyleCnt="3">
        <dgm:presLayoutVars>
          <dgm:bulletEnabled val="1"/>
        </dgm:presLayoutVars>
      </dgm:prSet>
      <dgm:spPr/>
    </dgm:pt>
    <dgm:pt modelId="{889106C2-4909-4434-8FBA-FA59809A1B3A}" type="pres">
      <dgm:prSet presAssocID="{7737EC0F-BE7F-46A5-9B94-9E591CDDD448}" presName="sibTrans" presStyleCnt="0"/>
      <dgm:spPr/>
    </dgm:pt>
    <dgm:pt modelId="{90855FE9-A100-4D99-B5A0-A12C41E08E32}" type="pres">
      <dgm:prSet presAssocID="{A0100758-1E3D-4A94-AB5C-99576E21F642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EEC63802-BA4E-4BFF-B2F8-FFF3BB7165DE}" srcId="{832EB070-3287-4FE9-BD89-709D6D9C1E3E}" destId="{EF17D625-1B9C-43F5-BEA1-FE9AA787AE32}" srcOrd="1" destOrd="0" parTransId="{F6A13814-2DFD-44EB-9CB3-64A7F07F3180}" sibTransId="{7737EC0F-BE7F-46A5-9B94-9E591CDDD448}"/>
    <dgm:cxn modelId="{C2B8710A-EC79-4189-8CF2-509F4FDD69C5}" srcId="{A0100758-1E3D-4A94-AB5C-99576E21F642}" destId="{50BEF94B-68CC-406B-9B9C-240BC03E4DAE}" srcOrd="0" destOrd="0" parTransId="{CE436FC0-9839-4080-BD4F-FBBA7BF69CE4}" sibTransId="{09DF75E1-CCB7-4EC4-8DBC-FE5D6E32FACC}"/>
    <dgm:cxn modelId="{23BCA435-5527-4F14-B670-9233744E8DA1}" type="presOf" srcId="{425A597D-F2E1-43C9-A852-D821B49D7899}" destId="{BBD51507-3877-4481-A96A-376108EB00B1}" srcOrd="0" destOrd="0" presId="urn:microsoft.com/office/officeart/2005/8/layout/hProcess9"/>
    <dgm:cxn modelId="{DCCEAA42-CEDC-4C68-8FAF-09E311CEC150}" type="presOf" srcId="{F90D6B9C-1EE1-481B-A7E4-F8B7F4A7CA33}" destId="{162B23FE-4B11-4105-B8A8-713DB3F68729}" srcOrd="0" destOrd="1" presId="urn:microsoft.com/office/officeart/2005/8/layout/hProcess9"/>
    <dgm:cxn modelId="{333E7247-B940-4216-BA36-3A7B16630CDA}" type="presOf" srcId="{50BEF94B-68CC-406B-9B9C-240BC03E4DAE}" destId="{90855FE9-A100-4D99-B5A0-A12C41E08E32}" srcOrd="0" destOrd="1" presId="urn:microsoft.com/office/officeart/2005/8/layout/hProcess9"/>
    <dgm:cxn modelId="{07E9346C-F4AC-4779-99D4-EB43CC373BB3}" type="presOf" srcId="{54039715-E86A-4338-A2A6-93753300975B}" destId="{BBD51507-3877-4481-A96A-376108EB00B1}" srcOrd="0" destOrd="1" presId="urn:microsoft.com/office/officeart/2005/8/layout/hProcess9"/>
    <dgm:cxn modelId="{48CBDF87-9340-41DB-A032-96A7B169A971}" srcId="{EF17D625-1B9C-43F5-BEA1-FE9AA787AE32}" destId="{F90D6B9C-1EE1-481B-A7E4-F8B7F4A7CA33}" srcOrd="0" destOrd="0" parTransId="{31BFC4EE-B640-4A68-8FF5-C81219811DC9}" sibTransId="{723DCB57-F8AA-4950-94D3-DC2939446EF7}"/>
    <dgm:cxn modelId="{54FB9097-14B2-4A7C-9E61-598D42D7D7A7}" type="presOf" srcId="{832EB070-3287-4FE9-BD89-709D6D9C1E3E}" destId="{380015B0-DB7A-495A-B8CC-DB1DB3B286E0}" srcOrd="0" destOrd="0" presId="urn:microsoft.com/office/officeart/2005/8/layout/hProcess9"/>
    <dgm:cxn modelId="{AA67089C-D6CD-41D5-A4A7-2BE65771C82F}" srcId="{832EB070-3287-4FE9-BD89-709D6D9C1E3E}" destId="{425A597D-F2E1-43C9-A852-D821B49D7899}" srcOrd="0" destOrd="0" parTransId="{9F89360A-E9F9-4523-810A-A12CC5FA1F69}" sibTransId="{0666B43B-C067-4784-BDE6-2A92F1799A0D}"/>
    <dgm:cxn modelId="{56980FAD-04F9-4311-B1E2-783931B483DD}" srcId="{425A597D-F2E1-43C9-A852-D821B49D7899}" destId="{54039715-E86A-4338-A2A6-93753300975B}" srcOrd="0" destOrd="0" parTransId="{77D44FE8-70BB-4C75-B1F8-3DD10CE86C05}" sibTransId="{98B5BF57-812B-4755-83E0-E9D6DC0774AC}"/>
    <dgm:cxn modelId="{2D2C21D6-2D83-4219-A7E3-FBF98C6486B3}" type="presOf" srcId="{A0100758-1E3D-4A94-AB5C-99576E21F642}" destId="{90855FE9-A100-4D99-B5A0-A12C41E08E32}" srcOrd="0" destOrd="0" presId="urn:microsoft.com/office/officeart/2005/8/layout/hProcess9"/>
    <dgm:cxn modelId="{2DCE67DE-1EBD-4934-901F-22FE07717797}" type="presOf" srcId="{EF17D625-1B9C-43F5-BEA1-FE9AA787AE32}" destId="{162B23FE-4B11-4105-B8A8-713DB3F68729}" srcOrd="0" destOrd="0" presId="urn:microsoft.com/office/officeart/2005/8/layout/hProcess9"/>
    <dgm:cxn modelId="{E382C5F5-4A08-4133-B3A4-3379F1D39A72}" srcId="{832EB070-3287-4FE9-BD89-709D6D9C1E3E}" destId="{A0100758-1E3D-4A94-AB5C-99576E21F642}" srcOrd="2" destOrd="0" parTransId="{49315FCC-241D-47D1-A28D-373FF3558657}" sibTransId="{CEA46A78-1984-4260-9D45-0F70E8523D60}"/>
    <dgm:cxn modelId="{89D0174E-D76E-4546-B674-998C052C4846}" type="presParOf" srcId="{380015B0-DB7A-495A-B8CC-DB1DB3B286E0}" destId="{D8E3F749-09DE-4D54-96CC-0500C83F40C1}" srcOrd="0" destOrd="0" presId="urn:microsoft.com/office/officeart/2005/8/layout/hProcess9"/>
    <dgm:cxn modelId="{75DF02AD-DDDD-4710-9E0D-17BA99D5A497}" type="presParOf" srcId="{380015B0-DB7A-495A-B8CC-DB1DB3B286E0}" destId="{71B350F4-A51E-4AC8-B734-A777D4D3A753}" srcOrd="1" destOrd="0" presId="urn:microsoft.com/office/officeart/2005/8/layout/hProcess9"/>
    <dgm:cxn modelId="{9FBFF281-3947-4989-9163-7EA5E57D8C5D}" type="presParOf" srcId="{71B350F4-A51E-4AC8-B734-A777D4D3A753}" destId="{BBD51507-3877-4481-A96A-376108EB00B1}" srcOrd="0" destOrd="0" presId="urn:microsoft.com/office/officeart/2005/8/layout/hProcess9"/>
    <dgm:cxn modelId="{427CA590-5ACF-43B1-AC35-1FCAC87B535B}" type="presParOf" srcId="{71B350F4-A51E-4AC8-B734-A777D4D3A753}" destId="{6E0BF62C-080B-41B8-9823-FAEE11B218A0}" srcOrd="1" destOrd="0" presId="urn:microsoft.com/office/officeart/2005/8/layout/hProcess9"/>
    <dgm:cxn modelId="{3858E18A-FF2F-4B06-98C5-8FF3F0A145AC}" type="presParOf" srcId="{71B350F4-A51E-4AC8-B734-A777D4D3A753}" destId="{162B23FE-4B11-4105-B8A8-713DB3F68729}" srcOrd="2" destOrd="0" presId="urn:microsoft.com/office/officeart/2005/8/layout/hProcess9"/>
    <dgm:cxn modelId="{8F3E4616-8534-4129-939B-2772AEFE9A22}" type="presParOf" srcId="{71B350F4-A51E-4AC8-B734-A777D4D3A753}" destId="{889106C2-4909-4434-8FBA-FA59809A1B3A}" srcOrd="3" destOrd="0" presId="urn:microsoft.com/office/officeart/2005/8/layout/hProcess9"/>
    <dgm:cxn modelId="{BE9CA7D4-EDC3-45E9-A70C-AC5ECE6F490A}" type="presParOf" srcId="{71B350F4-A51E-4AC8-B734-A777D4D3A753}" destId="{90855FE9-A100-4D99-B5A0-A12C41E08E3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3F749-09DE-4D54-96CC-0500C83F40C1}">
      <dsp:nvSpPr>
        <dsp:cNvPr id="0" name=""/>
        <dsp:cNvSpPr/>
      </dsp:nvSpPr>
      <dsp:spPr>
        <a:xfrm>
          <a:off x="503612" y="0"/>
          <a:ext cx="5707610" cy="1333499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D51507-3877-4481-A96A-376108EB00B1}">
      <dsp:nvSpPr>
        <dsp:cNvPr id="0" name=""/>
        <dsp:cNvSpPr/>
      </dsp:nvSpPr>
      <dsp:spPr>
        <a:xfrm>
          <a:off x="7213" y="400049"/>
          <a:ext cx="2161337" cy="5333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solidFill>
                <a:schemeClr val="bg1"/>
              </a:solidFill>
            </a:rPr>
            <a:t>Naissance</a:t>
          </a:r>
          <a:endParaRPr lang="fr-FR" sz="1300" kern="1200" dirty="0">
            <a:solidFill>
              <a:schemeClr val="bg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>
              <a:solidFill>
                <a:schemeClr val="bg1"/>
              </a:solidFill>
            </a:rPr>
            <a:t>Construction de l’objet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33251" y="426087"/>
        <a:ext cx="2109261" cy="481323"/>
      </dsp:txXfrm>
    </dsp:sp>
    <dsp:sp modelId="{162B23FE-4B11-4105-B8A8-713DB3F68729}">
      <dsp:nvSpPr>
        <dsp:cNvPr id="0" name=""/>
        <dsp:cNvSpPr/>
      </dsp:nvSpPr>
      <dsp:spPr>
        <a:xfrm>
          <a:off x="2276749" y="400049"/>
          <a:ext cx="2161337" cy="5333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solidFill>
                <a:schemeClr val="bg1"/>
              </a:solidFill>
            </a:rPr>
            <a:t>Vie active</a:t>
          </a:r>
          <a:endParaRPr lang="fr-FR" sz="1300" kern="1200" dirty="0">
            <a:solidFill>
              <a:schemeClr val="bg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>
              <a:solidFill>
                <a:schemeClr val="bg1"/>
              </a:solidFill>
            </a:rPr>
            <a:t>Interactions avec d’autres objets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2302787" y="426087"/>
        <a:ext cx="2109261" cy="481323"/>
      </dsp:txXfrm>
    </dsp:sp>
    <dsp:sp modelId="{90855FE9-A100-4D99-B5A0-A12C41E08E32}">
      <dsp:nvSpPr>
        <dsp:cNvPr id="0" name=""/>
        <dsp:cNvSpPr/>
      </dsp:nvSpPr>
      <dsp:spPr>
        <a:xfrm>
          <a:off x="4546284" y="400049"/>
          <a:ext cx="2161337" cy="5333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solidFill>
                <a:schemeClr val="bg1"/>
              </a:solidFill>
            </a:rPr>
            <a:t>Mort</a:t>
          </a:r>
          <a:endParaRPr lang="fr-FR" sz="1300" kern="1200" dirty="0">
            <a:solidFill>
              <a:schemeClr val="bg1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>
              <a:solidFill>
                <a:schemeClr val="bg1"/>
              </a:solidFill>
            </a:rPr>
            <a:t>Destruction de l’objet</a:t>
          </a:r>
          <a:endParaRPr lang="fr-FR" sz="1000" kern="1200" dirty="0">
            <a:solidFill>
              <a:schemeClr val="bg1"/>
            </a:solidFill>
          </a:endParaRPr>
        </a:p>
      </dsp:txBody>
      <dsp:txXfrm>
        <a:off x="4572322" y="426087"/>
        <a:ext cx="2109261" cy="481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83B22-F76A-4764-B6BA-E95D34B58F45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30B29-CC16-4411-9D33-73BF42B9B1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01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4FD94C-5FEA-41E7-8784-DCAA495F71ED}" type="slidenum">
              <a:rPr lang="fr-FR" smtClean="0"/>
              <a:pPr eaLnBrk="1" hangingPunct="1"/>
              <a:t>2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1827913-49E4-4D5C-A975-38741ABB180B}" type="slidenum">
              <a:rPr lang="fr-FR" smtClean="0"/>
              <a:pPr eaLnBrk="1" hangingPunct="1"/>
              <a:t>38</a:t>
            </a:fld>
            <a:endParaRPr lang="fr-FR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FD9BE91-2FA2-46C2-9644-E17A248E21EA}" type="slidenum">
              <a:rPr lang="fr-FR" smtClean="0"/>
              <a:pPr eaLnBrk="1" hangingPunct="1"/>
              <a:t>41</a:t>
            </a:fld>
            <a:endParaRPr lang="fr-FR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FD9BE91-2FA2-46C2-9644-E17A248E21EA}" type="slidenum">
              <a:rPr lang="fr-FR" smtClean="0"/>
              <a:pPr eaLnBrk="1" hangingPunct="1"/>
              <a:t>42</a:t>
            </a:fld>
            <a:endParaRPr lang="fr-FR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301073" y="804795"/>
            <a:ext cx="1761201" cy="1897923"/>
            <a:chOff x="301073" y="804795"/>
            <a:chExt cx="1761201" cy="1897923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94" r="63647" b="14486"/>
            <a:stretch/>
          </p:blipFill>
          <p:spPr>
            <a:xfrm>
              <a:off x="301073" y="804795"/>
              <a:ext cx="1761201" cy="640437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5" t="46996" r="33904" b="17144"/>
            <a:stretch/>
          </p:blipFill>
          <p:spPr>
            <a:xfrm>
              <a:off x="834770" y="1467382"/>
              <a:ext cx="693806" cy="320218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9"/>
            <a:stretch/>
          </p:blipFill>
          <p:spPr>
            <a:xfrm>
              <a:off x="733998" y="1809749"/>
              <a:ext cx="895351" cy="892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0984497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9053906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332831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0EDA0EA-D1F2-473E-9E1B-BCDAC4F8C09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0879375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2624493-78BC-4791-8F3F-CAD894FFE48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0612157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1344197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42F6858-B3CC-480A-A387-15848A990E1A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766204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00583018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6157281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89718227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1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06/03/2023</a:t>
            </a:fld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24971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06/03/2023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61992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06/03/2023</a:t>
            </a:fld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40877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0.png"/><Relationship Id="rId4" Type="http://schemas.openxmlformats.org/officeDocument/2006/relationships/hyperlink" Target="Chap9_Ex0.sln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microsoft.com/office/2007/relationships/media" Target="../media/media6.mp3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1.png"/><Relationship Id="rId4" Type="http://schemas.openxmlformats.org/officeDocument/2006/relationships/audio" Target="../media/media6.mp3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8.mp3"/><Relationship Id="rId7" Type="http://schemas.openxmlformats.org/officeDocument/2006/relationships/hyperlink" Target="Chap9_Ex1.sln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audio" Target="../media/media8.mp3"/><Relationship Id="rId9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0.png"/><Relationship Id="rId4" Type="http://schemas.openxmlformats.org/officeDocument/2006/relationships/hyperlink" Target="Chap9_Ex2.sln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microsoft.com/office/2007/relationships/media" Target="../media/media6.mp3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1.png"/><Relationship Id="rId4" Type="http://schemas.openxmlformats.org/officeDocument/2006/relationships/audio" Target="../media/media6.mp3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2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situation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21717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Considérons une application type</a:t>
            </a:r>
          </a:p>
          <a:p>
            <a:pPr lvl="1"/>
            <a:r>
              <a:rPr lang="fr-FR" dirty="0"/>
              <a:t>Au lancement, l’application nous accueille avec un fond d’écran sombre.</a:t>
            </a:r>
          </a:p>
          <a:p>
            <a:pPr lvl="1"/>
            <a:r>
              <a:rPr lang="fr-FR" dirty="0"/>
              <a:t>A l’appuie de la touche ‘O’, il est possible d’ouvrir un document.</a:t>
            </a:r>
          </a:p>
          <a:p>
            <a:pPr lvl="1"/>
            <a:r>
              <a:rPr lang="fr-FR" dirty="0"/>
              <a:t>A l’appuie de la touche ‘F’, il est possible de fermer le document ouvert.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chemeClr val="bg2"/>
                </a:solidFill>
              </a:rPr>
              <a:t>Introduction</a:t>
            </a:r>
          </a:p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Création / Destruction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Exemple de situation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Allocation mémoire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Allocation dynamique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intelligents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103" y="3257550"/>
            <a:ext cx="1465326" cy="85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201" y="3257550"/>
            <a:ext cx="1465326" cy="85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01" y="3257550"/>
            <a:ext cx="1465326" cy="85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257550"/>
            <a:ext cx="1465326" cy="85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76" y="3382708"/>
            <a:ext cx="1081278" cy="60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74" y="3382708"/>
            <a:ext cx="1081278" cy="60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C:\Users\bealbouy\AppData\Local\Microsoft\Windows\Temporary Internet Files\Content.IE5\HBV78X5F\arrow-curved-blue[1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562561" y="4117086"/>
            <a:ext cx="837508" cy="4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à coins arrondis 13"/>
          <p:cNvSpPr/>
          <p:nvPr/>
        </p:nvSpPr>
        <p:spPr>
          <a:xfrm>
            <a:off x="3152766" y="4157250"/>
            <a:ext cx="381000" cy="381000"/>
          </a:xfrm>
          <a:custGeom>
            <a:avLst/>
            <a:gdLst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  <a:gd name="connsiteX0" fmla="*/ 0 w 381000"/>
              <a:gd name="connsiteY0" fmla="*/ 76200 h 388055"/>
              <a:gd name="connsiteX1" fmla="*/ 76200 w 381000"/>
              <a:gd name="connsiteY1" fmla="*/ 0 h 388055"/>
              <a:gd name="connsiteX2" fmla="*/ 304800 w 381000"/>
              <a:gd name="connsiteY2" fmla="*/ 0 h 388055"/>
              <a:gd name="connsiteX3" fmla="*/ 381000 w 381000"/>
              <a:gd name="connsiteY3" fmla="*/ 76200 h 388055"/>
              <a:gd name="connsiteX4" fmla="*/ 381000 w 381000"/>
              <a:gd name="connsiteY4" fmla="*/ 304800 h 388055"/>
              <a:gd name="connsiteX5" fmla="*/ 304800 w 381000"/>
              <a:gd name="connsiteY5" fmla="*/ 381000 h 388055"/>
              <a:gd name="connsiteX6" fmla="*/ 76200 w 381000"/>
              <a:gd name="connsiteY6" fmla="*/ 381000 h 388055"/>
              <a:gd name="connsiteX7" fmla="*/ 0 w 381000"/>
              <a:gd name="connsiteY7" fmla="*/ 304800 h 388055"/>
              <a:gd name="connsiteX8" fmla="*/ 0 w 381000"/>
              <a:gd name="connsiteY8" fmla="*/ 76200 h 388055"/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381000">
                <a:moveTo>
                  <a:pt x="0" y="76200"/>
                </a:moveTo>
                <a:cubicBezTo>
                  <a:pt x="0" y="34116"/>
                  <a:pt x="34116" y="0"/>
                  <a:pt x="76200" y="0"/>
                </a:cubicBezTo>
                <a:cubicBezTo>
                  <a:pt x="171450" y="12700"/>
                  <a:pt x="222250" y="9525"/>
                  <a:pt x="304800" y="0"/>
                </a:cubicBezTo>
                <a:cubicBezTo>
                  <a:pt x="346884" y="0"/>
                  <a:pt x="381000" y="34116"/>
                  <a:pt x="381000" y="76200"/>
                </a:cubicBezTo>
                <a:lnTo>
                  <a:pt x="381000" y="304800"/>
                </a:lnTo>
                <a:cubicBezTo>
                  <a:pt x="381000" y="346884"/>
                  <a:pt x="346884" y="381000"/>
                  <a:pt x="304800" y="381000"/>
                </a:cubicBezTo>
                <a:cubicBezTo>
                  <a:pt x="225425" y="396875"/>
                  <a:pt x="158750" y="396875"/>
                  <a:pt x="76200" y="381000"/>
                </a:cubicBezTo>
                <a:cubicBezTo>
                  <a:pt x="34116" y="381000"/>
                  <a:pt x="0" y="346884"/>
                  <a:pt x="0" y="304800"/>
                </a:cubicBezTo>
                <a:lnTo>
                  <a:pt x="0" y="7620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  <a:scene3d>
            <a:camera prst="perspectiveRelaxed">
              <a:rot lat="21000000" lon="0" rev="0"/>
            </a:camera>
            <a:lightRig rig="threePt" dir="t"/>
          </a:scene3d>
          <a:sp3d>
            <a:bevelT w="44450" h="209550" prst="angle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23" name="Rectangle à coins arrondis 13"/>
          <p:cNvSpPr/>
          <p:nvPr/>
        </p:nvSpPr>
        <p:spPr>
          <a:xfrm>
            <a:off x="4785354" y="4157250"/>
            <a:ext cx="381000" cy="381000"/>
          </a:xfrm>
          <a:custGeom>
            <a:avLst/>
            <a:gdLst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  <a:gd name="connsiteX0" fmla="*/ 0 w 381000"/>
              <a:gd name="connsiteY0" fmla="*/ 76200 h 388055"/>
              <a:gd name="connsiteX1" fmla="*/ 76200 w 381000"/>
              <a:gd name="connsiteY1" fmla="*/ 0 h 388055"/>
              <a:gd name="connsiteX2" fmla="*/ 304800 w 381000"/>
              <a:gd name="connsiteY2" fmla="*/ 0 h 388055"/>
              <a:gd name="connsiteX3" fmla="*/ 381000 w 381000"/>
              <a:gd name="connsiteY3" fmla="*/ 76200 h 388055"/>
              <a:gd name="connsiteX4" fmla="*/ 381000 w 381000"/>
              <a:gd name="connsiteY4" fmla="*/ 304800 h 388055"/>
              <a:gd name="connsiteX5" fmla="*/ 304800 w 381000"/>
              <a:gd name="connsiteY5" fmla="*/ 381000 h 388055"/>
              <a:gd name="connsiteX6" fmla="*/ 76200 w 381000"/>
              <a:gd name="connsiteY6" fmla="*/ 381000 h 388055"/>
              <a:gd name="connsiteX7" fmla="*/ 0 w 381000"/>
              <a:gd name="connsiteY7" fmla="*/ 304800 h 388055"/>
              <a:gd name="connsiteX8" fmla="*/ 0 w 381000"/>
              <a:gd name="connsiteY8" fmla="*/ 76200 h 388055"/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381000">
                <a:moveTo>
                  <a:pt x="0" y="76200"/>
                </a:moveTo>
                <a:cubicBezTo>
                  <a:pt x="0" y="34116"/>
                  <a:pt x="34116" y="0"/>
                  <a:pt x="76200" y="0"/>
                </a:cubicBezTo>
                <a:cubicBezTo>
                  <a:pt x="171450" y="12700"/>
                  <a:pt x="222250" y="9525"/>
                  <a:pt x="304800" y="0"/>
                </a:cubicBezTo>
                <a:cubicBezTo>
                  <a:pt x="346884" y="0"/>
                  <a:pt x="381000" y="34116"/>
                  <a:pt x="381000" y="76200"/>
                </a:cubicBezTo>
                <a:lnTo>
                  <a:pt x="381000" y="304800"/>
                </a:lnTo>
                <a:cubicBezTo>
                  <a:pt x="381000" y="346884"/>
                  <a:pt x="346884" y="381000"/>
                  <a:pt x="304800" y="381000"/>
                </a:cubicBezTo>
                <a:cubicBezTo>
                  <a:pt x="225425" y="396875"/>
                  <a:pt x="158750" y="396875"/>
                  <a:pt x="76200" y="381000"/>
                </a:cubicBezTo>
                <a:cubicBezTo>
                  <a:pt x="34116" y="381000"/>
                  <a:pt x="0" y="346884"/>
                  <a:pt x="0" y="304800"/>
                </a:cubicBezTo>
                <a:lnTo>
                  <a:pt x="0" y="7620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  <a:scene3d>
            <a:camera prst="perspectiveRelaxed">
              <a:rot lat="21000000" lon="0" rev="0"/>
            </a:camera>
            <a:lightRig rig="threePt" dir="t"/>
          </a:scene3d>
          <a:sp3d>
            <a:bevelT w="44450" h="209550" prst="angle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dirty="0">
                <a:solidFill>
                  <a:schemeClr val="tx1"/>
                </a:solidFill>
              </a:rPr>
              <a:t>O</a:t>
            </a:r>
          </a:p>
        </p:txBody>
      </p:sp>
      <p:pic>
        <p:nvPicPr>
          <p:cNvPr id="16" name="Picture 5" descr="C:\Users\bealbouy\AppData\Local\Microsoft\Windows\Temporary Internet Files\Content.IE5\HBV78X5F\arrow-curved-blue[1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219659" y="4117086"/>
            <a:ext cx="837508" cy="4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bealbouy\AppData\Local\Microsoft\Windows\Temporary Internet Files\Content.IE5\HBV78X5F\arrow-curved-blue[1]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76760" y="4117086"/>
            <a:ext cx="837508" cy="4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à coins arrondis 13"/>
          <p:cNvSpPr/>
          <p:nvPr/>
        </p:nvSpPr>
        <p:spPr>
          <a:xfrm>
            <a:off x="6466964" y="4157250"/>
            <a:ext cx="381000" cy="381000"/>
          </a:xfrm>
          <a:custGeom>
            <a:avLst/>
            <a:gdLst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  <a:gd name="connsiteX0" fmla="*/ 0 w 381000"/>
              <a:gd name="connsiteY0" fmla="*/ 76200 h 388055"/>
              <a:gd name="connsiteX1" fmla="*/ 76200 w 381000"/>
              <a:gd name="connsiteY1" fmla="*/ 0 h 388055"/>
              <a:gd name="connsiteX2" fmla="*/ 304800 w 381000"/>
              <a:gd name="connsiteY2" fmla="*/ 0 h 388055"/>
              <a:gd name="connsiteX3" fmla="*/ 381000 w 381000"/>
              <a:gd name="connsiteY3" fmla="*/ 76200 h 388055"/>
              <a:gd name="connsiteX4" fmla="*/ 381000 w 381000"/>
              <a:gd name="connsiteY4" fmla="*/ 304800 h 388055"/>
              <a:gd name="connsiteX5" fmla="*/ 304800 w 381000"/>
              <a:gd name="connsiteY5" fmla="*/ 381000 h 388055"/>
              <a:gd name="connsiteX6" fmla="*/ 76200 w 381000"/>
              <a:gd name="connsiteY6" fmla="*/ 381000 h 388055"/>
              <a:gd name="connsiteX7" fmla="*/ 0 w 381000"/>
              <a:gd name="connsiteY7" fmla="*/ 304800 h 388055"/>
              <a:gd name="connsiteX8" fmla="*/ 0 w 381000"/>
              <a:gd name="connsiteY8" fmla="*/ 76200 h 388055"/>
              <a:gd name="connsiteX0" fmla="*/ 0 w 381000"/>
              <a:gd name="connsiteY0" fmla="*/ 76200 h 381000"/>
              <a:gd name="connsiteX1" fmla="*/ 76200 w 381000"/>
              <a:gd name="connsiteY1" fmla="*/ 0 h 381000"/>
              <a:gd name="connsiteX2" fmla="*/ 304800 w 381000"/>
              <a:gd name="connsiteY2" fmla="*/ 0 h 381000"/>
              <a:gd name="connsiteX3" fmla="*/ 381000 w 381000"/>
              <a:gd name="connsiteY3" fmla="*/ 76200 h 381000"/>
              <a:gd name="connsiteX4" fmla="*/ 381000 w 381000"/>
              <a:gd name="connsiteY4" fmla="*/ 304800 h 381000"/>
              <a:gd name="connsiteX5" fmla="*/ 304800 w 381000"/>
              <a:gd name="connsiteY5" fmla="*/ 381000 h 381000"/>
              <a:gd name="connsiteX6" fmla="*/ 76200 w 381000"/>
              <a:gd name="connsiteY6" fmla="*/ 381000 h 381000"/>
              <a:gd name="connsiteX7" fmla="*/ 0 w 381000"/>
              <a:gd name="connsiteY7" fmla="*/ 304800 h 381000"/>
              <a:gd name="connsiteX8" fmla="*/ 0 w 381000"/>
              <a:gd name="connsiteY8" fmla="*/ 762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000" h="381000">
                <a:moveTo>
                  <a:pt x="0" y="76200"/>
                </a:moveTo>
                <a:cubicBezTo>
                  <a:pt x="0" y="34116"/>
                  <a:pt x="34116" y="0"/>
                  <a:pt x="76200" y="0"/>
                </a:cubicBezTo>
                <a:cubicBezTo>
                  <a:pt x="171450" y="12700"/>
                  <a:pt x="222250" y="9525"/>
                  <a:pt x="304800" y="0"/>
                </a:cubicBezTo>
                <a:cubicBezTo>
                  <a:pt x="346884" y="0"/>
                  <a:pt x="381000" y="34116"/>
                  <a:pt x="381000" y="76200"/>
                </a:cubicBezTo>
                <a:lnTo>
                  <a:pt x="381000" y="304800"/>
                </a:lnTo>
                <a:cubicBezTo>
                  <a:pt x="381000" y="346884"/>
                  <a:pt x="346884" y="381000"/>
                  <a:pt x="304800" y="381000"/>
                </a:cubicBezTo>
                <a:cubicBezTo>
                  <a:pt x="225425" y="396875"/>
                  <a:pt x="158750" y="396875"/>
                  <a:pt x="76200" y="381000"/>
                </a:cubicBezTo>
                <a:cubicBezTo>
                  <a:pt x="34116" y="381000"/>
                  <a:pt x="0" y="346884"/>
                  <a:pt x="0" y="304800"/>
                </a:cubicBezTo>
                <a:lnTo>
                  <a:pt x="0" y="7620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  <a:scene3d>
            <a:camera prst="perspectiveRelaxed">
              <a:rot lat="21000000" lon="0" rev="0"/>
            </a:camera>
            <a:lightRig rig="threePt" dir="t"/>
          </a:scene3d>
          <a:sp3d>
            <a:bevelT w="44450" h="209550" prst="angle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dirty="0">
                <a:solidFill>
                  <a:schemeClr val="tx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52030446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25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3" grpId="0" animBg="1"/>
      <p:bldP spid="23" grpId="1" animBg="1"/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situation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Typiquement, le document est un objet</a:t>
            </a:r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 de situation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420103" y="1519650"/>
            <a:ext cx="6436623" cy="1280700"/>
            <a:chOff x="2420103" y="1085850"/>
            <a:chExt cx="6436623" cy="12807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103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201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01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562561" y="19453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à coins arrondis 13"/>
            <p:cNvSpPr/>
            <p:nvPr/>
          </p:nvSpPr>
          <p:spPr>
            <a:xfrm>
              <a:off x="3152766" y="19855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15" name="Rectangle à coins arrondis 13"/>
            <p:cNvSpPr/>
            <p:nvPr/>
          </p:nvSpPr>
          <p:spPr>
            <a:xfrm>
              <a:off x="4785354" y="19855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O</a:t>
              </a:r>
            </a:p>
          </p:txBody>
        </p:sp>
        <p:pic>
          <p:nvPicPr>
            <p:cNvPr id="16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19659" y="19453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76760" y="19453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à coins arrondis 13"/>
            <p:cNvSpPr/>
            <p:nvPr/>
          </p:nvSpPr>
          <p:spPr>
            <a:xfrm>
              <a:off x="6466964" y="19855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2420103" y="3257550"/>
            <a:ext cx="6436623" cy="1280700"/>
            <a:chOff x="2420103" y="3257550"/>
            <a:chExt cx="6436623" cy="1280700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103" y="32575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201" y="32575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01" y="32575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32575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562561" y="41170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à coins arrondis 13"/>
            <p:cNvSpPr/>
            <p:nvPr/>
          </p:nvSpPr>
          <p:spPr>
            <a:xfrm>
              <a:off x="3152766" y="41572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41" name="Rectangle à coins arrondis 13"/>
            <p:cNvSpPr/>
            <p:nvPr/>
          </p:nvSpPr>
          <p:spPr>
            <a:xfrm>
              <a:off x="4785354" y="41572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O</a:t>
              </a:r>
            </a:p>
          </p:txBody>
        </p:sp>
        <p:pic>
          <p:nvPicPr>
            <p:cNvPr id="42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19659" y="41170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76760" y="41170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à coins arrondis 13"/>
            <p:cNvSpPr/>
            <p:nvPr/>
          </p:nvSpPr>
          <p:spPr>
            <a:xfrm>
              <a:off x="6466964" y="41572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66764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33797 L -3.05556E-6 -3.0864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situation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Typiquement, le document est un objet</a:t>
            </a:r>
          </a:p>
          <a:p>
            <a:endParaRPr lang="fr-FR" sz="2400" dirty="0"/>
          </a:p>
          <a:p>
            <a:endParaRPr lang="fr-FR" sz="2400" dirty="0"/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r>
              <a:rPr lang="fr-FR" sz="2000" dirty="0"/>
              <a:t>A chaque instant, l’application doit savoir si le document existe ou non</a:t>
            </a:r>
          </a:p>
          <a:p>
            <a:pPr lvl="1"/>
            <a:r>
              <a:rPr lang="fr-FR" sz="1800" dirty="0"/>
              <a:t>Utilisation d’un pointeur « 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pDoc</a:t>
            </a:r>
            <a:r>
              <a:rPr lang="fr-FR" sz="1800" dirty="0"/>
              <a:t> »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 de situation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420103" y="1519650"/>
            <a:ext cx="6436623" cy="1280700"/>
            <a:chOff x="2420103" y="1085850"/>
            <a:chExt cx="6436623" cy="12807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103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201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01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562561" y="19453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à coins arrondis 13"/>
            <p:cNvSpPr/>
            <p:nvPr/>
          </p:nvSpPr>
          <p:spPr>
            <a:xfrm>
              <a:off x="3152766" y="19855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15" name="Rectangle à coins arrondis 13"/>
            <p:cNvSpPr/>
            <p:nvPr/>
          </p:nvSpPr>
          <p:spPr>
            <a:xfrm>
              <a:off x="4785354" y="19855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O</a:t>
              </a:r>
            </a:p>
          </p:txBody>
        </p:sp>
        <p:pic>
          <p:nvPicPr>
            <p:cNvPr id="16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19659" y="19453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76760" y="19453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à coins arrondis 13"/>
            <p:cNvSpPr/>
            <p:nvPr/>
          </p:nvSpPr>
          <p:spPr>
            <a:xfrm>
              <a:off x="6466964" y="19855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sp>
        <p:nvSpPr>
          <p:cNvPr id="11" name="Rectangle à coins arrondis 10"/>
          <p:cNvSpPr/>
          <p:nvPr/>
        </p:nvSpPr>
        <p:spPr>
          <a:xfrm>
            <a:off x="2420104" y="2952750"/>
            <a:ext cx="1465326" cy="914400"/>
          </a:xfrm>
          <a:prstGeom prst="wedgeRoundRectCallout">
            <a:avLst>
              <a:gd name="adj1" fmla="val -30713"/>
              <a:gd name="adj2" fmla="val -11333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Le document n’est pas encore créé</a:t>
            </a:r>
          </a:p>
        </p:txBody>
      </p:sp>
      <p:sp>
        <p:nvSpPr>
          <p:cNvPr id="30" name="Rectangle à coins arrondis 29"/>
          <p:cNvSpPr/>
          <p:nvPr/>
        </p:nvSpPr>
        <p:spPr>
          <a:xfrm>
            <a:off x="4077201" y="2952750"/>
            <a:ext cx="1465326" cy="914400"/>
          </a:xfrm>
          <a:prstGeom prst="wedgeRoundRectCallout">
            <a:avLst>
              <a:gd name="adj1" fmla="val -30713"/>
              <a:gd name="adj2" fmla="val -11333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Le document est créé</a:t>
            </a:r>
          </a:p>
        </p:txBody>
      </p:sp>
      <p:sp>
        <p:nvSpPr>
          <p:cNvPr id="31" name="Rectangle à coins arrondis 30"/>
          <p:cNvSpPr/>
          <p:nvPr/>
        </p:nvSpPr>
        <p:spPr>
          <a:xfrm>
            <a:off x="5734301" y="2964180"/>
            <a:ext cx="1465326" cy="914400"/>
          </a:xfrm>
          <a:prstGeom prst="wedgeRoundRectCallout">
            <a:avLst>
              <a:gd name="adj1" fmla="val -30713"/>
              <a:gd name="adj2" fmla="val -11333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Le document est recréé</a:t>
            </a:r>
          </a:p>
        </p:txBody>
      </p:sp>
      <p:sp>
        <p:nvSpPr>
          <p:cNvPr id="32" name="Rectangle à coins arrondis 31"/>
          <p:cNvSpPr/>
          <p:nvPr/>
        </p:nvSpPr>
        <p:spPr>
          <a:xfrm>
            <a:off x="7391400" y="2964180"/>
            <a:ext cx="1465326" cy="914400"/>
          </a:xfrm>
          <a:prstGeom prst="wedgeRoundRectCallout">
            <a:avLst>
              <a:gd name="adj1" fmla="val -30713"/>
              <a:gd name="adj2" fmla="val -11333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Le document est détruit</a:t>
            </a:r>
          </a:p>
        </p:txBody>
      </p:sp>
    </p:spTree>
    <p:extLst>
      <p:ext uri="{BB962C8B-B14F-4D97-AF65-F5344CB8AC3E}">
        <p14:creationId xmlns:p14="http://schemas.microsoft.com/office/powerpoint/2010/main" val="380030114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0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situation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Typiquement, le document est un objet</a:t>
            </a:r>
          </a:p>
          <a:p>
            <a:endParaRPr lang="fr-FR" sz="2400" dirty="0"/>
          </a:p>
          <a:p>
            <a:endParaRPr lang="fr-FR" sz="2400" dirty="0"/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r>
              <a:rPr lang="fr-FR" sz="2000" dirty="0"/>
              <a:t>Ces changements d’affectation de pointeur se font à différents endroits du code source, différentes fonctions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 de situation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420103" y="1519650"/>
            <a:ext cx="6436623" cy="1280700"/>
            <a:chOff x="2420103" y="1085850"/>
            <a:chExt cx="6436623" cy="12807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103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201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01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1085850"/>
              <a:ext cx="1465326" cy="85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562561" y="19453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à coins arrondis 13"/>
            <p:cNvSpPr/>
            <p:nvPr/>
          </p:nvSpPr>
          <p:spPr>
            <a:xfrm>
              <a:off x="3152766" y="19855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15" name="Rectangle à coins arrondis 13"/>
            <p:cNvSpPr/>
            <p:nvPr/>
          </p:nvSpPr>
          <p:spPr>
            <a:xfrm>
              <a:off x="4785354" y="19855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O</a:t>
              </a:r>
            </a:p>
          </p:txBody>
        </p:sp>
        <p:pic>
          <p:nvPicPr>
            <p:cNvPr id="16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219659" y="19453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bealbouy\AppData\Local\Microsoft\Windows\Temporary Internet Files\Content.IE5\HBV78X5F\arrow-curved-blue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76760" y="1945386"/>
              <a:ext cx="837508" cy="42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à coins arrondis 13"/>
            <p:cNvSpPr/>
            <p:nvPr/>
          </p:nvSpPr>
          <p:spPr>
            <a:xfrm>
              <a:off x="6466964" y="1985550"/>
              <a:ext cx="381000" cy="381000"/>
            </a:xfrm>
            <a:custGeom>
              <a:avLst/>
              <a:gdLst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  <a:gd name="connsiteX0" fmla="*/ 0 w 381000"/>
                <a:gd name="connsiteY0" fmla="*/ 76200 h 388055"/>
                <a:gd name="connsiteX1" fmla="*/ 76200 w 381000"/>
                <a:gd name="connsiteY1" fmla="*/ 0 h 388055"/>
                <a:gd name="connsiteX2" fmla="*/ 304800 w 381000"/>
                <a:gd name="connsiteY2" fmla="*/ 0 h 388055"/>
                <a:gd name="connsiteX3" fmla="*/ 381000 w 381000"/>
                <a:gd name="connsiteY3" fmla="*/ 76200 h 388055"/>
                <a:gd name="connsiteX4" fmla="*/ 381000 w 381000"/>
                <a:gd name="connsiteY4" fmla="*/ 304800 h 388055"/>
                <a:gd name="connsiteX5" fmla="*/ 304800 w 381000"/>
                <a:gd name="connsiteY5" fmla="*/ 381000 h 388055"/>
                <a:gd name="connsiteX6" fmla="*/ 76200 w 381000"/>
                <a:gd name="connsiteY6" fmla="*/ 381000 h 388055"/>
                <a:gd name="connsiteX7" fmla="*/ 0 w 381000"/>
                <a:gd name="connsiteY7" fmla="*/ 304800 h 388055"/>
                <a:gd name="connsiteX8" fmla="*/ 0 w 381000"/>
                <a:gd name="connsiteY8" fmla="*/ 76200 h 388055"/>
                <a:gd name="connsiteX0" fmla="*/ 0 w 381000"/>
                <a:gd name="connsiteY0" fmla="*/ 76200 h 381000"/>
                <a:gd name="connsiteX1" fmla="*/ 76200 w 381000"/>
                <a:gd name="connsiteY1" fmla="*/ 0 h 381000"/>
                <a:gd name="connsiteX2" fmla="*/ 304800 w 381000"/>
                <a:gd name="connsiteY2" fmla="*/ 0 h 381000"/>
                <a:gd name="connsiteX3" fmla="*/ 381000 w 381000"/>
                <a:gd name="connsiteY3" fmla="*/ 76200 h 381000"/>
                <a:gd name="connsiteX4" fmla="*/ 381000 w 381000"/>
                <a:gd name="connsiteY4" fmla="*/ 304800 h 381000"/>
                <a:gd name="connsiteX5" fmla="*/ 304800 w 381000"/>
                <a:gd name="connsiteY5" fmla="*/ 381000 h 381000"/>
                <a:gd name="connsiteX6" fmla="*/ 76200 w 381000"/>
                <a:gd name="connsiteY6" fmla="*/ 381000 h 381000"/>
                <a:gd name="connsiteX7" fmla="*/ 0 w 381000"/>
                <a:gd name="connsiteY7" fmla="*/ 304800 h 381000"/>
                <a:gd name="connsiteX8" fmla="*/ 0 w 381000"/>
                <a:gd name="connsiteY8" fmla="*/ 762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0" h="381000">
                  <a:moveTo>
                    <a:pt x="0" y="76200"/>
                  </a:moveTo>
                  <a:cubicBezTo>
                    <a:pt x="0" y="34116"/>
                    <a:pt x="34116" y="0"/>
                    <a:pt x="76200" y="0"/>
                  </a:cubicBezTo>
                  <a:cubicBezTo>
                    <a:pt x="171450" y="12700"/>
                    <a:pt x="222250" y="9525"/>
                    <a:pt x="304800" y="0"/>
                  </a:cubicBezTo>
                  <a:cubicBezTo>
                    <a:pt x="346884" y="0"/>
                    <a:pt x="381000" y="34116"/>
                    <a:pt x="381000" y="76200"/>
                  </a:cubicBezTo>
                  <a:lnTo>
                    <a:pt x="381000" y="304800"/>
                  </a:lnTo>
                  <a:cubicBezTo>
                    <a:pt x="381000" y="346884"/>
                    <a:pt x="346884" y="381000"/>
                    <a:pt x="304800" y="381000"/>
                  </a:cubicBezTo>
                  <a:cubicBezTo>
                    <a:pt x="225425" y="396875"/>
                    <a:pt x="158750" y="396875"/>
                    <a:pt x="76200" y="381000"/>
                  </a:cubicBezTo>
                  <a:cubicBezTo>
                    <a:pt x="34116" y="381000"/>
                    <a:pt x="0" y="346884"/>
                    <a:pt x="0" y="304800"/>
                  </a:cubicBezTo>
                  <a:lnTo>
                    <a:pt x="0" y="762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scene3d>
              <a:camera prst="perspectiveRelaxed">
                <a:rot lat="21000000" lon="0" rev="0"/>
              </a:camera>
              <a:lightRig rig="threePt" dir="t"/>
            </a:scene3d>
            <a:sp3d>
              <a:bevelT w="44450" h="209550" prst="angle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sp>
        <p:nvSpPr>
          <p:cNvPr id="22" name="Rectangle à coins arrondis 21"/>
          <p:cNvSpPr/>
          <p:nvPr/>
        </p:nvSpPr>
        <p:spPr>
          <a:xfrm>
            <a:off x="2420104" y="2952750"/>
            <a:ext cx="1465326" cy="914400"/>
          </a:xfrm>
          <a:prstGeom prst="wedgeRoundRectCallout">
            <a:avLst>
              <a:gd name="adj1" fmla="val -30713"/>
              <a:gd name="adj2" fmla="val -11333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latin typeface="Consolas" panose="020B0609020204030204" pitchFamily="49" charset="0"/>
              </a:rPr>
              <a:t>pDoc</a:t>
            </a:r>
            <a:r>
              <a:rPr lang="fr-FR" sz="1600" dirty="0">
                <a:latin typeface="Calibri" panose="020F0502020204030204" pitchFamily="34" charset="0"/>
              </a:rPr>
              <a:t> pointe vers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endParaRPr lang="fr-FR" sz="16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4077201" y="2952750"/>
            <a:ext cx="1465326" cy="914400"/>
          </a:xfrm>
          <a:prstGeom prst="wedgeRoundRectCallout">
            <a:avLst>
              <a:gd name="adj1" fmla="val -30713"/>
              <a:gd name="adj2" fmla="val -11333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latin typeface="Consolas" panose="020B0609020204030204" pitchFamily="49" charset="0"/>
              </a:rPr>
              <a:t>pDoc</a:t>
            </a:r>
            <a:r>
              <a:rPr lang="fr-FR" sz="1600" dirty="0">
                <a:latin typeface="Calibri" panose="020F0502020204030204" pitchFamily="34" charset="0"/>
              </a:rPr>
              <a:t> pointe vers le document chargé</a:t>
            </a:r>
          </a:p>
        </p:txBody>
      </p:sp>
      <p:sp>
        <p:nvSpPr>
          <p:cNvPr id="24" name="Rectangle à coins arrondis 23"/>
          <p:cNvSpPr/>
          <p:nvPr/>
        </p:nvSpPr>
        <p:spPr>
          <a:xfrm>
            <a:off x="5734301" y="2964180"/>
            <a:ext cx="1465326" cy="914400"/>
          </a:xfrm>
          <a:prstGeom prst="wedgeRoundRectCallout">
            <a:avLst>
              <a:gd name="adj1" fmla="val -30713"/>
              <a:gd name="adj2" fmla="val -11333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latin typeface="Consolas" panose="020B0609020204030204" pitchFamily="49" charset="0"/>
              </a:rPr>
              <a:t>pDoc</a:t>
            </a:r>
            <a:r>
              <a:rPr lang="fr-FR" sz="1600" dirty="0">
                <a:latin typeface="Calibri" panose="020F0502020204030204" pitchFamily="34" charset="0"/>
              </a:rPr>
              <a:t> pointe vers le nouveau document</a:t>
            </a:r>
          </a:p>
        </p:txBody>
      </p:sp>
      <p:sp>
        <p:nvSpPr>
          <p:cNvPr id="25" name="Rectangle à coins arrondis 24"/>
          <p:cNvSpPr/>
          <p:nvPr/>
        </p:nvSpPr>
        <p:spPr>
          <a:xfrm>
            <a:off x="7391400" y="2964180"/>
            <a:ext cx="1465326" cy="914400"/>
          </a:xfrm>
          <a:prstGeom prst="wedgeRoundRectCallout">
            <a:avLst>
              <a:gd name="adj1" fmla="val -30713"/>
              <a:gd name="adj2" fmla="val -11333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latin typeface="Consolas" panose="020B0609020204030204" pitchFamily="49" charset="0"/>
              </a:rPr>
              <a:t>pDoc</a:t>
            </a:r>
            <a:r>
              <a:rPr lang="fr-FR" sz="1600" dirty="0">
                <a:latin typeface="Calibri" panose="020F0502020204030204" pitchFamily="34" charset="0"/>
              </a:rPr>
              <a:t> pointe vers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endParaRPr lang="fr-FR" sz="16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7876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situation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2299004"/>
          </a:xfrm>
        </p:spPr>
        <p:txBody>
          <a:bodyPr>
            <a:normAutofit lnSpcReduction="10000"/>
          </a:bodyPr>
          <a:lstStyle/>
          <a:p>
            <a:r>
              <a:rPr lang="fr-FR" sz="2000" dirty="0"/>
              <a:t>Supposons que le document soit ouvert dans la fonction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OpenDoc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endParaRPr lang="fr-FR" sz="2000" dirty="0">
              <a:latin typeface="Consolas" panose="020B0609020204030204" pitchFamily="49" charset="0"/>
            </a:endParaRPr>
          </a:p>
          <a:p>
            <a:pPr lvl="1"/>
            <a:r>
              <a:rPr lang="fr-FR" sz="1800" dirty="0"/>
              <a:t>La fonction s’occupe de la sélection du fichier par une boite de dialogue</a:t>
            </a:r>
          </a:p>
          <a:p>
            <a:pPr lvl="1"/>
            <a:r>
              <a:rPr lang="fr-FR" sz="1800" dirty="0"/>
              <a:t>Crée l’objet document</a:t>
            </a:r>
          </a:p>
          <a:p>
            <a:pPr lvl="1"/>
            <a:r>
              <a:rPr lang="fr-FR" sz="1800" dirty="0"/>
              <a:t>Retourne un pointeur vers celui-ci</a:t>
            </a:r>
          </a:p>
          <a:p>
            <a:r>
              <a:rPr lang="fr-FR" sz="2000" dirty="0"/>
              <a:t>Voici un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très mauvais </a:t>
            </a:r>
            <a:r>
              <a:rPr lang="fr-FR" sz="2000" dirty="0"/>
              <a:t>code que vous pourriez faire :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 de situation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590800" y="3416359"/>
            <a:ext cx="5032147" cy="1413698"/>
          </a:xfrm>
          <a:prstGeom prst="roundRect">
            <a:avLst>
              <a:gd name="adj" fmla="val 5863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CDoc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OpenDoc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//Sélection du fichier puis stockage du nom dans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strFileName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CDoc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doc{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strFileName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&amp;doc;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845702" y="3834715"/>
            <a:ext cx="3025311" cy="374571"/>
          </a:xfrm>
          <a:prstGeom prst="wedgeRoundRectCallout">
            <a:avLst>
              <a:gd name="adj1" fmla="val -75805"/>
              <a:gd name="adj2" fmla="val 5764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Création de l’objet document </a:t>
            </a:r>
            <a:r>
              <a:rPr lang="fr-FR" sz="1600" b="1" dirty="0">
                <a:latin typeface="Consolas" panose="020B0609020204030204" pitchFamily="49" charset="0"/>
              </a:rPr>
              <a:t>doc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4845702" y="4213096"/>
            <a:ext cx="2963679" cy="374571"/>
          </a:xfrm>
          <a:prstGeom prst="wedgeRoundRectCallout">
            <a:avLst>
              <a:gd name="adj1" fmla="val -85753"/>
              <a:gd name="adj2" fmla="val 3119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Retourne l’adresse de l’objet </a:t>
            </a:r>
            <a:r>
              <a:rPr lang="fr-FR" sz="1600" b="1" dirty="0">
                <a:latin typeface="Consolas" panose="020B0609020204030204" pitchFamily="49" charset="0"/>
              </a:rPr>
              <a:t>doc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2971800" y="4587667"/>
            <a:ext cx="5823133" cy="374571"/>
          </a:xfrm>
          <a:prstGeom prst="wedgeRoundRectCallout">
            <a:avLst>
              <a:gd name="adj1" fmla="val -53100"/>
              <a:gd name="adj2" fmla="val -1559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Détruit l’objet </a:t>
            </a:r>
            <a:r>
              <a:rPr lang="fr-FR" sz="1600" b="1" dirty="0">
                <a:latin typeface="Consolas" panose="020B0609020204030204" pitchFamily="49" charset="0"/>
              </a:rPr>
              <a:t>doc</a:t>
            </a:r>
            <a:r>
              <a:rPr lang="fr-FR" sz="1600" dirty="0">
                <a:latin typeface="Calibri" panose="020F0502020204030204" pitchFamily="34" charset="0"/>
              </a:rPr>
              <a:t>. La fonction retourne donc une adresse invalide.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11" name="Interdiction 10"/>
          <p:cNvSpPr/>
          <p:nvPr/>
        </p:nvSpPr>
        <p:spPr>
          <a:xfrm rot="5400000">
            <a:off x="2950515" y="3388665"/>
            <a:ext cx="1469085" cy="1469085"/>
          </a:xfrm>
          <a:prstGeom prst="noSmoking">
            <a:avLst>
              <a:gd name="adj" fmla="val 1175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etal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2261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2" nodeType="withEffect">
                                  <p:stCondLst>
                                    <p:cond delay="10"/>
                                  </p:stCondLst>
                                  <p:childTnLst>
                                    <p:animScale>
                                      <p:cBhvr>
                                        <p:cTn id="26" dur="240" fill="hold"/>
                                        <p:tgtEl>
                                          <p:spTgt spid="11"/>
                                        </p:tgtEl>
                                      </p:cBhvr>
                                      <p:by x="66670" y="6667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situation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Il faut être capable d’avoir un code du type 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Cela est possible grâce à l’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allocation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 de situation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730579" y="1608994"/>
            <a:ext cx="6032421" cy="1441541"/>
          </a:xfrm>
          <a:prstGeom prst="roundRect">
            <a:avLst>
              <a:gd name="adj" fmla="val 5863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CDoc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OpenDoc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//Sélection du fichier puis stockage du nom dans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strFileName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CDoc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pDoc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[Création d’un objet en mémoire manipulable par un pointeur];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pDoc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//Nom destruction de l’objet créé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404528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Allocation mémoire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800" y="1085850"/>
            <a:ext cx="5182800" cy="3829050"/>
          </a:xfrm>
        </p:spPr>
        <p:txBody>
          <a:bodyPr>
            <a:normAutofit fontScale="92500" lnSpcReduction="10000"/>
          </a:bodyPr>
          <a:lstStyle/>
          <a:p>
            <a:r>
              <a:rPr lang="fr-FR" sz="2400" dirty="0"/>
              <a:t>Chaque variable d’un code C++ occupe un certain espace dans la mémoire. </a:t>
            </a:r>
          </a:p>
          <a:p>
            <a:pPr lvl="1"/>
            <a:r>
              <a:rPr lang="fr-FR" sz="2000" dirty="0"/>
              <a:t>La mémoire est sectionnée en trois « 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segments</a:t>
            </a:r>
            <a:r>
              <a:rPr lang="fr-FR" sz="2000" dirty="0"/>
              <a:t> »</a:t>
            </a:r>
          </a:p>
          <a:p>
            <a:pPr lvl="2"/>
            <a:r>
              <a:rPr lang="fr-FR" sz="1600" dirty="0"/>
              <a:t>La </a:t>
            </a:r>
            <a:r>
              <a:rPr lang="fr-FR" sz="16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mémoire statique </a:t>
            </a:r>
            <a:r>
              <a:rPr lang="fr-FR" sz="1600" dirty="0"/>
              <a:t>(</a:t>
            </a:r>
            <a:r>
              <a:rPr lang="fr-FR" sz="16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fr-FR" sz="1600" dirty="0"/>
              <a:t>)</a:t>
            </a:r>
          </a:p>
          <a:p>
            <a:pPr lvl="3"/>
            <a:r>
              <a:rPr lang="fr-FR" sz="1200" dirty="0"/>
              <a:t>Contient les variables globales</a:t>
            </a:r>
          </a:p>
          <a:p>
            <a:pPr lvl="2"/>
            <a:r>
              <a:rPr lang="fr-FR" sz="1600" dirty="0"/>
              <a:t>La </a:t>
            </a:r>
            <a:r>
              <a:rPr lang="fr-FR" sz="16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pile</a:t>
            </a:r>
            <a:r>
              <a:rPr lang="fr-FR" sz="1600" dirty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 </a:t>
            </a:r>
            <a:r>
              <a:rPr lang="fr-FR" sz="1600" dirty="0"/>
              <a:t>(</a:t>
            </a:r>
            <a:r>
              <a:rPr lang="fr-FR" sz="16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r>
              <a:rPr lang="fr-FR" sz="1600" dirty="0"/>
              <a:t>)</a:t>
            </a:r>
          </a:p>
          <a:p>
            <a:pPr lvl="3"/>
            <a:r>
              <a:rPr lang="fr-FR" sz="1200" dirty="0"/>
              <a:t>Contient les variables locales aux fonctions</a:t>
            </a:r>
          </a:p>
          <a:p>
            <a:pPr lvl="2"/>
            <a:r>
              <a:rPr lang="fr-FR" sz="1600" dirty="0"/>
              <a:t>Le </a:t>
            </a:r>
            <a:r>
              <a:rPr lang="fr-FR" sz="16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</a:t>
            </a:r>
            <a:r>
              <a:rPr lang="fr-FR" sz="1600" dirty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 </a:t>
            </a:r>
            <a:r>
              <a:rPr lang="fr-FR" sz="1600" dirty="0"/>
              <a:t>(</a:t>
            </a:r>
            <a:r>
              <a:rPr lang="fr-FR" sz="16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r>
              <a:rPr lang="fr-FR" sz="1600" dirty="0"/>
              <a:t>)</a:t>
            </a:r>
          </a:p>
          <a:p>
            <a:pPr lvl="3"/>
            <a:r>
              <a:rPr lang="fr-FR" sz="1200" dirty="0"/>
              <a:t>Contient les variables allouées dynamiquement</a:t>
            </a:r>
          </a:p>
          <a:p>
            <a:pPr lvl="1"/>
            <a:r>
              <a:rPr lang="fr-FR" sz="2000" dirty="0"/>
              <a:t>L’allocation mémoire consiste à réserver un espace dans l’un de ces segments pour le stockage de la variable</a:t>
            </a:r>
          </a:p>
          <a:p>
            <a:endParaRPr lang="fr-FR" sz="2400" dirty="0"/>
          </a:p>
          <a:p>
            <a:pPr lvl="1"/>
            <a:endParaRPr lang="fr-FR" sz="2000" dirty="0"/>
          </a:p>
          <a:p>
            <a:endParaRPr lang="fr-FR" sz="2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Exemple de situation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Allocation mémoire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Allocation dynamique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intelligents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9600" y="1274860"/>
            <a:ext cx="762000" cy="3430489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Mémoire</a:t>
            </a:r>
          </a:p>
        </p:txBody>
      </p:sp>
      <p:sp>
        <p:nvSpPr>
          <p:cNvPr id="9" name="ZoneTexte 8"/>
          <p:cNvSpPr txBox="1"/>
          <p:nvPr/>
        </p:nvSpPr>
        <p:spPr bwMode="auto">
          <a:xfrm>
            <a:off x="7448617" y="4552495"/>
            <a:ext cx="7809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</a:t>
            </a:r>
          </a:p>
        </p:txBody>
      </p:sp>
      <p:sp>
        <p:nvSpPr>
          <p:cNvPr id="10" name="ZoneTexte 9"/>
          <p:cNvSpPr txBox="1"/>
          <p:nvPr/>
        </p:nvSpPr>
        <p:spPr bwMode="auto">
          <a:xfrm>
            <a:off x="7448617" y="1120973"/>
            <a:ext cx="7809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0xFFFF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29600" y="1274860"/>
            <a:ext cx="762000" cy="1142999"/>
          </a:xfrm>
          <a:prstGeom prst="rect">
            <a:avLst/>
          </a:prstGeom>
          <a:ln w="38100"/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tas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29600" y="2418603"/>
            <a:ext cx="762000" cy="1142999"/>
          </a:xfrm>
          <a:prstGeom prst="rect">
            <a:avLst/>
          </a:prstGeom>
          <a:ln w="38100"/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pile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29600" y="3562350"/>
            <a:ext cx="762000" cy="1142999"/>
          </a:xfrm>
          <a:prstGeom prst="rect">
            <a:avLst/>
          </a:prstGeom>
          <a:ln w="38100"/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Mémoire statique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6838957" y="2444218"/>
            <a:ext cx="1219319" cy="1241225"/>
          </a:xfrm>
          <a:prstGeom prst="roundRect">
            <a:avLst>
              <a:gd name="adj" fmla="val 5863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global;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local;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9600" y="3714750"/>
            <a:ext cx="762000" cy="265187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29600" y="3209595"/>
            <a:ext cx="762000" cy="265187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24730260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Allocation dynamique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Une variable allouée dynamiquement n’est pas détruite en sortie de portée</a:t>
            </a:r>
          </a:p>
          <a:p>
            <a:pPr lvl="1"/>
            <a:r>
              <a:rPr lang="fr-FR" sz="2400" dirty="0"/>
              <a:t>Il faut donc :</a:t>
            </a:r>
          </a:p>
          <a:p>
            <a:pPr lvl="2"/>
            <a:r>
              <a:rPr lang="fr-FR" sz="1800" dirty="0"/>
              <a:t>Ne pas perdre son adresse (utilisation de pointeurs)</a:t>
            </a:r>
          </a:p>
          <a:p>
            <a:pPr lvl="2"/>
            <a:r>
              <a:rPr lang="fr-FR" sz="1800" dirty="0"/>
              <a:t>Libérer la mémoire lorsqu’elle n’est plus utile</a:t>
            </a:r>
          </a:p>
          <a:p>
            <a:pPr lvl="3"/>
            <a:endParaRPr lang="fr-FR" sz="1100" dirty="0"/>
          </a:p>
          <a:p>
            <a:r>
              <a:rPr lang="fr-FR" sz="2800" dirty="0"/>
              <a:t>L’allocation dynamique est rendue possible par différents mécanismes en C++</a:t>
            </a:r>
          </a:p>
          <a:p>
            <a:endParaRPr lang="fr-FR" sz="2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Allocation mémoire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Allocation dynamique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intelligents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62627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Pointeurs et allocation dynamique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799" y="1085850"/>
            <a:ext cx="5163817" cy="3829050"/>
          </a:xfrm>
        </p:spPr>
        <p:txBody>
          <a:bodyPr>
            <a:normAutofit/>
          </a:bodyPr>
          <a:lstStyle/>
          <a:p>
            <a:r>
              <a:rPr lang="fr-FR" sz="2400" dirty="0"/>
              <a:t>Soit un pointeur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p</a:t>
            </a:r>
            <a:r>
              <a:rPr lang="fr-FR" sz="2400" dirty="0"/>
              <a:t> qui pointe vers un objet alloué dynamiquement</a:t>
            </a:r>
          </a:p>
          <a:p>
            <a:r>
              <a:rPr lang="fr-FR" sz="2400" dirty="0"/>
              <a:t>Soit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p1</a:t>
            </a:r>
            <a:r>
              <a:rPr lang="fr-FR" sz="2400" dirty="0"/>
              <a:t> et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p2</a:t>
            </a:r>
            <a:r>
              <a:rPr lang="fr-FR" sz="2400" dirty="0"/>
              <a:t> deux autres pointeurs affectés à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p</a:t>
            </a:r>
          </a:p>
          <a:p>
            <a:r>
              <a:rPr lang="fr-FR" sz="2400" dirty="0"/>
              <a:t>Supposons que </a:t>
            </a:r>
            <a:r>
              <a:rPr lang="fr-FR" sz="2400" dirty="0">
                <a:latin typeface="Consolas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fr-FR" sz="2400" dirty="0"/>
              <a:t> et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p</a:t>
            </a:r>
            <a:r>
              <a:rPr lang="fr-FR" sz="2400" dirty="0"/>
              <a:t> sortent de leur portées</a:t>
            </a:r>
          </a:p>
          <a:p>
            <a:r>
              <a:rPr lang="fr-FR" sz="2400" dirty="0"/>
              <a:t>Que se passe-t-il </a:t>
            </a:r>
            <a:br>
              <a:rPr lang="fr-FR" sz="2400" dirty="0"/>
            </a:br>
            <a:r>
              <a:rPr lang="fr-FR" sz="2400" dirty="0"/>
              <a:t>lorsque </a:t>
            </a:r>
            <a:r>
              <a:rPr lang="fr-FR" sz="2400" dirty="0"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fr-FR" sz="2400" dirty="0"/>
              <a:t> quitte </a:t>
            </a:r>
            <a:br>
              <a:rPr lang="fr-FR" sz="2400" dirty="0"/>
            </a:br>
            <a:r>
              <a:rPr lang="fr-FR" sz="2400" dirty="0"/>
              <a:t>lui aussi sa portée ?</a:t>
            </a:r>
          </a:p>
          <a:p>
            <a:endParaRPr lang="fr-FR" sz="2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Allocation dynamique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9600" y="1274860"/>
            <a:ext cx="762000" cy="3430489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Mémoire</a:t>
            </a:r>
          </a:p>
        </p:txBody>
      </p:sp>
      <p:sp>
        <p:nvSpPr>
          <p:cNvPr id="9" name="ZoneTexte 8"/>
          <p:cNvSpPr txBox="1"/>
          <p:nvPr/>
        </p:nvSpPr>
        <p:spPr bwMode="auto">
          <a:xfrm>
            <a:off x="7448617" y="4552495"/>
            <a:ext cx="7809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</a:t>
            </a:r>
          </a:p>
        </p:txBody>
      </p:sp>
      <p:sp>
        <p:nvSpPr>
          <p:cNvPr id="10" name="ZoneTexte 9"/>
          <p:cNvSpPr txBox="1"/>
          <p:nvPr/>
        </p:nvSpPr>
        <p:spPr bwMode="auto">
          <a:xfrm>
            <a:off x="7448617" y="1120973"/>
            <a:ext cx="7809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0xFFFF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9600" y="1809750"/>
            <a:ext cx="762000" cy="581355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29600" y="3409950"/>
            <a:ext cx="762000" cy="307777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</a:t>
            </a:r>
            <a:endParaRPr lang="fr-FR" sz="1400" dirty="0"/>
          </a:p>
        </p:txBody>
      </p:sp>
      <p:cxnSp>
        <p:nvCxnSpPr>
          <p:cNvPr id="22" name="Connecteur en arc 21"/>
          <p:cNvCxnSpPr>
            <a:stCxn id="16" idx="3"/>
            <a:endCxn id="15" idx="1"/>
          </p:cNvCxnSpPr>
          <p:nvPr/>
        </p:nvCxnSpPr>
        <p:spPr>
          <a:xfrm flipH="1" flipV="1">
            <a:off x="8229600" y="2100428"/>
            <a:ext cx="762000" cy="1463411"/>
          </a:xfrm>
          <a:prstGeom prst="curvedConnector5">
            <a:avLst>
              <a:gd name="adj1" fmla="val -11818"/>
              <a:gd name="adj2" fmla="val 65523"/>
              <a:gd name="adj3" fmla="val 130000"/>
            </a:avLst>
          </a:prstGeom>
          <a:ln>
            <a:headEnd type="none" w="med" len="med"/>
            <a:tailEnd type="triangle" w="med" len="med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229600" y="3950310"/>
            <a:ext cx="762000" cy="307777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p2</a:t>
            </a:r>
            <a:endParaRPr lang="fr-FR" sz="1400" dirty="0"/>
          </a:p>
        </p:txBody>
      </p:sp>
      <p:sp>
        <p:nvSpPr>
          <p:cNvPr id="26" name="Rectangle 25"/>
          <p:cNvSpPr/>
          <p:nvPr/>
        </p:nvSpPr>
        <p:spPr>
          <a:xfrm>
            <a:off x="8229600" y="4364668"/>
            <a:ext cx="762000" cy="307777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p1</a:t>
            </a:r>
            <a:endParaRPr lang="fr-FR" sz="1400" dirty="0"/>
          </a:p>
        </p:txBody>
      </p:sp>
      <p:cxnSp>
        <p:nvCxnSpPr>
          <p:cNvPr id="27" name="Connecteur en arc 26"/>
          <p:cNvCxnSpPr>
            <a:stCxn id="25" idx="3"/>
            <a:endCxn id="15" idx="1"/>
          </p:cNvCxnSpPr>
          <p:nvPr/>
        </p:nvCxnSpPr>
        <p:spPr>
          <a:xfrm flipH="1" flipV="1">
            <a:off x="8229600" y="2100428"/>
            <a:ext cx="762000" cy="2003771"/>
          </a:xfrm>
          <a:prstGeom prst="curvedConnector5">
            <a:avLst>
              <a:gd name="adj1" fmla="val -11818"/>
              <a:gd name="adj2" fmla="val 62720"/>
              <a:gd name="adj3" fmla="val 130000"/>
            </a:avLst>
          </a:prstGeom>
          <a:ln>
            <a:headEnd type="none" w="med" len="med"/>
            <a:tailEnd type="triangle" w="med" len="med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en arc 29"/>
          <p:cNvCxnSpPr>
            <a:stCxn id="26" idx="3"/>
            <a:endCxn id="15" idx="1"/>
          </p:cNvCxnSpPr>
          <p:nvPr/>
        </p:nvCxnSpPr>
        <p:spPr>
          <a:xfrm flipH="1" flipV="1">
            <a:off x="8229600" y="2100428"/>
            <a:ext cx="762000" cy="2418129"/>
          </a:xfrm>
          <a:prstGeom prst="curvedConnector5">
            <a:avLst>
              <a:gd name="adj1" fmla="val -11818"/>
              <a:gd name="adj2" fmla="val 58631"/>
              <a:gd name="adj3" fmla="val 130000"/>
            </a:avLst>
          </a:prstGeom>
          <a:ln>
            <a:headEnd type="none" w="med" len="med"/>
            <a:tailEnd type="triangle" w="med" len="med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 à coins arrondis 32"/>
          <p:cNvSpPr/>
          <p:nvPr/>
        </p:nvSpPr>
        <p:spPr>
          <a:xfrm>
            <a:off x="5789382" y="3181350"/>
            <a:ext cx="2364017" cy="1447800"/>
          </a:xfrm>
          <a:prstGeom prst="wedgeRoundRectCallout">
            <a:avLst>
              <a:gd name="adj1" fmla="val -64983"/>
              <a:gd name="adj2" fmla="val 3184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fr-FR" sz="1600" dirty="0">
                <a:latin typeface="Calibri" panose="020F0502020204030204" pitchFamily="34" charset="0"/>
              </a:rPr>
              <a:t> n’existe plus, mais l’</a:t>
            </a:r>
            <a:r>
              <a:rPr lang="fr-FR" sz="1600" dirty="0">
                <a:latin typeface="Calibri" panose="020F0502020204030204" pitchFamily="34" charset="0"/>
                <a:cs typeface="Consolas" panose="020B0609020204030204" pitchFamily="49" charset="0"/>
              </a:rPr>
              <a:t>objet</a:t>
            </a:r>
            <a:r>
              <a:rPr lang="fr-FR" sz="1600" dirty="0">
                <a:latin typeface="Calibri" panose="020F0502020204030204" pitchFamily="34" charset="0"/>
              </a:rPr>
              <a:t> est toujours en mémoire. Nous n’avons plus accès à l’</a:t>
            </a:r>
            <a:r>
              <a:rPr lang="fr-FR" sz="1600" dirty="0">
                <a:latin typeface="Calibri" panose="020F0502020204030204" pitchFamily="34" charset="0"/>
                <a:cs typeface="Consolas" panose="020B0609020204030204" pitchFamily="49" charset="0"/>
              </a:rPr>
              <a:t>objet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br>
              <a:rPr lang="fr-FR" sz="1600" dirty="0">
                <a:latin typeface="Calibri" panose="020F0502020204030204" pitchFamily="34" charset="0"/>
              </a:rPr>
            </a:br>
            <a:r>
              <a:rPr lang="fr-FR" sz="1600" dirty="0">
                <a:latin typeface="Calibri" panose="020F0502020204030204" pitchFamily="34" charset="0"/>
                <a:sym typeface="Wingdings" panose="05000000000000000000" pitchFamily="2" charset="2"/>
              </a:rPr>
              <a:t> C’est une verrue mémoire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31696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6" grpId="1" animBg="1"/>
      <p:bldP spid="25" grpId="0" animBg="1"/>
      <p:bldP spid="25" grpId="1" animBg="1"/>
      <p:bldP spid="26" grpId="0" animBg="1"/>
      <p:bldP spid="26" grpId="1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FFFFFF"/>
                </a:solidFill>
              </a:rPr>
              <a:t>Contrôler la création et la destruction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Relations entre objets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La vie des objets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</p:spTree>
    <p:extLst>
      <p:ext uri="{BB962C8B-B14F-4D97-AF65-F5344CB8AC3E}">
        <p14:creationId xmlns:p14="http://schemas.microsoft.com/office/powerpoint/2010/main" val="33700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Pointeurs intelligents et allocation dynamique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800" y="1085850"/>
            <a:ext cx="5163816" cy="38290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fr-FR" sz="2400" dirty="0"/>
              <a:t>Soit un pointeur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pIntel</a:t>
            </a:r>
            <a:r>
              <a:rPr lang="fr-FR" sz="2400" dirty="0"/>
              <a:t> qui pointe vers un objet alloué dynamiquement</a:t>
            </a:r>
          </a:p>
          <a:p>
            <a:pPr>
              <a:lnSpc>
                <a:spcPct val="110000"/>
              </a:lnSpc>
            </a:pPr>
            <a:r>
              <a:rPr lang="fr-FR" sz="2400" dirty="0"/>
              <a:t>Soit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pIntel1</a:t>
            </a:r>
            <a:r>
              <a:rPr lang="fr-FR" sz="2400" dirty="0"/>
              <a:t> et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pIntel2</a:t>
            </a:r>
            <a:r>
              <a:rPr lang="fr-FR" sz="2400" dirty="0"/>
              <a:t> deux autres pointeurs affectés à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pIntel</a:t>
            </a:r>
            <a:endParaRPr lang="fr-FR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fr-FR" sz="2400" dirty="0"/>
              <a:t>Supposons que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pIntel1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</a:br>
            <a:r>
              <a:rPr lang="fr-FR" sz="2400" dirty="0"/>
              <a:t>et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pIntel</a:t>
            </a:r>
            <a:r>
              <a:rPr lang="fr-FR" sz="2400" dirty="0"/>
              <a:t> sortent de </a:t>
            </a:r>
            <a:br>
              <a:rPr lang="fr-FR" sz="2400" dirty="0"/>
            </a:br>
            <a:r>
              <a:rPr lang="fr-FR" sz="2400" dirty="0"/>
              <a:t>leur portées</a:t>
            </a:r>
          </a:p>
          <a:p>
            <a:pPr>
              <a:lnSpc>
                <a:spcPct val="110000"/>
              </a:lnSpc>
            </a:pPr>
            <a:r>
              <a:rPr lang="fr-FR" sz="2400" dirty="0"/>
              <a:t>Que se passe-t-il </a:t>
            </a:r>
            <a:br>
              <a:rPr lang="fr-FR" sz="2400" dirty="0"/>
            </a:br>
            <a:r>
              <a:rPr lang="fr-FR" sz="2400" dirty="0"/>
              <a:t>lorsque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pIntel2</a:t>
            </a:r>
            <a:r>
              <a:rPr lang="fr-FR" sz="2400" dirty="0"/>
              <a:t> quitte</a:t>
            </a:r>
            <a:br>
              <a:rPr lang="fr-FR" sz="2400" dirty="0"/>
            </a:br>
            <a:r>
              <a:rPr lang="fr-FR" sz="2400" dirty="0"/>
              <a:t>lui aussi sa portée ?</a:t>
            </a:r>
          </a:p>
          <a:p>
            <a:pPr>
              <a:lnSpc>
                <a:spcPct val="110000"/>
              </a:lnSpc>
            </a:pPr>
            <a:endParaRPr lang="fr-FR" sz="2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Allocation dynamique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9600" y="1274860"/>
            <a:ext cx="762000" cy="3430489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Mémoire</a:t>
            </a:r>
          </a:p>
        </p:txBody>
      </p:sp>
      <p:sp>
        <p:nvSpPr>
          <p:cNvPr id="9" name="ZoneTexte 8"/>
          <p:cNvSpPr txBox="1"/>
          <p:nvPr/>
        </p:nvSpPr>
        <p:spPr bwMode="auto">
          <a:xfrm>
            <a:off x="7448617" y="4552495"/>
            <a:ext cx="7809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</a:t>
            </a:r>
          </a:p>
        </p:txBody>
      </p:sp>
      <p:sp>
        <p:nvSpPr>
          <p:cNvPr id="10" name="ZoneTexte 9"/>
          <p:cNvSpPr txBox="1"/>
          <p:nvPr/>
        </p:nvSpPr>
        <p:spPr bwMode="auto">
          <a:xfrm>
            <a:off x="7448617" y="1120973"/>
            <a:ext cx="7809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0xFFFF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9600" y="1809750"/>
            <a:ext cx="762000" cy="581355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29600" y="3409950"/>
            <a:ext cx="762000" cy="276999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2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pIntel</a:t>
            </a:r>
            <a:endParaRPr lang="fr-FR" sz="1200" dirty="0"/>
          </a:p>
        </p:txBody>
      </p:sp>
      <p:cxnSp>
        <p:nvCxnSpPr>
          <p:cNvPr id="22" name="Connecteur en arc 21"/>
          <p:cNvCxnSpPr>
            <a:stCxn id="16" idx="3"/>
            <a:endCxn id="15" idx="1"/>
          </p:cNvCxnSpPr>
          <p:nvPr/>
        </p:nvCxnSpPr>
        <p:spPr>
          <a:xfrm flipH="1" flipV="1">
            <a:off x="8229600" y="2100428"/>
            <a:ext cx="762000" cy="1448022"/>
          </a:xfrm>
          <a:prstGeom prst="curvedConnector5">
            <a:avLst>
              <a:gd name="adj1" fmla="val -10606"/>
              <a:gd name="adj2" fmla="val 60054"/>
              <a:gd name="adj3" fmla="val 130000"/>
            </a:avLst>
          </a:prstGeom>
          <a:ln>
            <a:headEnd type="none" w="med" len="med"/>
            <a:tailEnd type="triangle" w="med" len="med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229600" y="3950310"/>
            <a:ext cx="762000" cy="261610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pIntel2</a:t>
            </a:r>
            <a:endParaRPr lang="fr-FR" sz="1100" dirty="0"/>
          </a:p>
        </p:txBody>
      </p:sp>
      <p:sp>
        <p:nvSpPr>
          <p:cNvPr id="26" name="Rectangle 25"/>
          <p:cNvSpPr/>
          <p:nvPr/>
        </p:nvSpPr>
        <p:spPr>
          <a:xfrm>
            <a:off x="8229600" y="4364668"/>
            <a:ext cx="762000" cy="261610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pIntel1</a:t>
            </a:r>
            <a:endParaRPr lang="fr-FR" sz="1100" dirty="0"/>
          </a:p>
        </p:txBody>
      </p:sp>
      <p:cxnSp>
        <p:nvCxnSpPr>
          <p:cNvPr id="27" name="Connecteur en arc 26"/>
          <p:cNvCxnSpPr>
            <a:stCxn id="25" idx="3"/>
            <a:endCxn id="15" idx="1"/>
          </p:cNvCxnSpPr>
          <p:nvPr/>
        </p:nvCxnSpPr>
        <p:spPr>
          <a:xfrm flipH="1" flipV="1">
            <a:off x="8229600" y="2100428"/>
            <a:ext cx="762000" cy="1980687"/>
          </a:xfrm>
          <a:prstGeom prst="curvedConnector5">
            <a:avLst>
              <a:gd name="adj1" fmla="val -11818"/>
              <a:gd name="adj2" fmla="val 59021"/>
              <a:gd name="adj3" fmla="val 130000"/>
            </a:avLst>
          </a:prstGeom>
          <a:ln>
            <a:headEnd type="none" w="med" len="med"/>
            <a:tailEnd type="triangle" w="med" len="med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en arc 29"/>
          <p:cNvCxnSpPr>
            <a:stCxn id="26" idx="3"/>
            <a:endCxn id="15" idx="1"/>
          </p:cNvCxnSpPr>
          <p:nvPr/>
        </p:nvCxnSpPr>
        <p:spPr>
          <a:xfrm flipH="1" flipV="1">
            <a:off x="8229600" y="2100428"/>
            <a:ext cx="762000" cy="2395045"/>
          </a:xfrm>
          <a:prstGeom prst="curvedConnector5">
            <a:avLst>
              <a:gd name="adj1" fmla="val -11818"/>
              <a:gd name="adj2" fmla="val 57074"/>
              <a:gd name="adj3" fmla="val 130000"/>
            </a:avLst>
          </a:prstGeom>
          <a:ln>
            <a:headEnd type="none" w="med" len="med"/>
            <a:tailEnd type="triangle" w="med" len="med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 à coins arrondis 32"/>
          <p:cNvSpPr/>
          <p:nvPr/>
        </p:nvSpPr>
        <p:spPr>
          <a:xfrm>
            <a:off x="5789382" y="2647950"/>
            <a:ext cx="2364017" cy="1981200"/>
          </a:xfrm>
          <a:prstGeom prst="wedgeRoundRectCallout">
            <a:avLst>
              <a:gd name="adj1" fmla="val -55997"/>
              <a:gd name="adj2" fmla="val 3324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pIntel2</a:t>
            </a:r>
            <a:r>
              <a:rPr lang="fr-FR" sz="1600" dirty="0">
                <a:latin typeface="Calibri" panose="020F0502020204030204" pitchFamily="34" charset="0"/>
              </a:rPr>
              <a:t> sait qu’il est le seul pointeur à pointer vers l’objet, alors il détruit automatiquement l’objet.</a:t>
            </a:r>
            <a:br>
              <a:rPr lang="fr-FR" sz="1600" dirty="0">
                <a:latin typeface="Calibri" panose="020F0502020204030204" pitchFamily="34" charset="0"/>
              </a:rPr>
            </a:br>
            <a:r>
              <a:rPr lang="fr-FR" sz="1600" dirty="0">
                <a:latin typeface="Calibri" panose="020F0502020204030204" pitchFamily="34" charset="0"/>
                <a:sym typeface="Wingdings" panose="05000000000000000000" pitchFamily="2" charset="2"/>
              </a:rPr>
              <a:t> Il n’y a pas de verrue mémoire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791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25" grpId="0" animBg="1"/>
      <p:bldP spid="25" grpId="1" animBg="1"/>
      <p:bldP spid="26" grpId="0" animBg="1"/>
      <p:bldP spid="26" grpId="1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des pointeurs intelligents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Dans la bibliothèque STL, l’entête </a:t>
            </a:r>
            <a:r>
              <a:rPr lang="fr-FR" b="1" kern="1200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&lt;memory&gt; </a:t>
            </a:r>
            <a:r>
              <a:rPr lang="fr-FR" sz="2400" dirty="0"/>
              <a:t>définit une classe </a:t>
            </a:r>
            <a:r>
              <a:rPr lang="fr-FR" b="1" kern="1200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shared_ptr</a:t>
            </a:r>
            <a:r>
              <a:rPr lang="fr-FR" sz="2400" dirty="0"/>
              <a:t> de gestion de pointeur intelligent</a:t>
            </a:r>
          </a:p>
          <a:p>
            <a:endParaRPr lang="fr-FR" sz="2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Allocation dynamique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Pointeurs intelligents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449945" y="2881559"/>
            <a:ext cx="4955203" cy="1026987"/>
          </a:xfrm>
          <a:prstGeom prst="roundRect">
            <a:avLst>
              <a:gd name="adj" fmla="val 5863"/>
            </a:avLst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&lt;memory&gt;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shared_ptr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CLaClasse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pJeSuisUnPointeurIntelligent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pJeSuisUnPointeurIntelligent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make_shared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CLaClasse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&gt;();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419600" y="2271683"/>
            <a:ext cx="4724400" cy="909667"/>
          </a:xfrm>
          <a:prstGeom prst="wedgeRoundRectCallout">
            <a:avLst>
              <a:gd name="adj1" fmla="val -32822"/>
              <a:gd name="adj2" fmla="val 6372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pJeSuisUnPointeurIntelligent</a:t>
            </a:r>
            <a:r>
              <a:rPr lang="fr-FR" sz="1400" dirty="0">
                <a:latin typeface="Calibri" panose="020F0502020204030204" pitchFamily="34" charset="0"/>
              </a:rPr>
              <a:t> est un pointeur intelligent vers un objet de type </a:t>
            </a:r>
            <a:r>
              <a:rPr lang="fr-FR" sz="1400" dirty="0" err="1">
                <a:solidFill>
                  <a:schemeClr val="bg1"/>
                </a:solidFill>
                <a:latin typeface="Consolas"/>
                <a:ea typeface="Calibri"/>
                <a:cs typeface="Times New Roman"/>
              </a:rPr>
              <a:t>CLaClasse</a:t>
            </a:r>
            <a:r>
              <a:rPr lang="fr-FR" sz="1400" dirty="0">
                <a:latin typeface="Calibri" panose="020F0502020204030204" pitchFamily="34" charset="0"/>
              </a:rPr>
              <a:t>.</a:t>
            </a:r>
          </a:p>
          <a:p>
            <a:pPr algn="ctr"/>
            <a:r>
              <a:rPr lang="fr-FR" sz="1400" dirty="0">
                <a:latin typeface="Calibri" panose="020F0502020204030204" pitchFamily="34" charset="0"/>
              </a:rPr>
              <a:t>Pour le moment, aucun objet n’existe, le pointeur pointe vers 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nullptr</a:t>
            </a:r>
            <a:r>
              <a:rPr lang="fr-FR" sz="1400" dirty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374635" y="4019550"/>
            <a:ext cx="6388365" cy="838200"/>
          </a:xfrm>
          <a:prstGeom prst="wedgeRoundRectCallout">
            <a:avLst>
              <a:gd name="adj1" fmla="val -11473"/>
              <a:gd name="adj2" fmla="val -6943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pJeSuisUnPointeurIntelligent</a:t>
            </a:r>
            <a:r>
              <a:rPr lang="fr-FR" sz="1400" dirty="0">
                <a:latin typeface="Calibri" panose="020F0502020204030204" pitchFamily="34" charset="0"/>
              </a:rPr>
              <a:t> pointe maintenant vers un nouvel objet de type </a:t>
            </a:r>
            <a:r>
              <a:rPr lang="fr-FR" sz="1400" dirty="0" err="1">
                <a:solidFill>
                  <a:schemeClr val="bg1"/>
                </a:solidFill>
                <a:latin typeface="Consolas"/>
                <a:ea typeface="Calibri"/>
                <a:cs typeface="Times New Roman"/>
              </a:rPr>
              <a:t>CLaClasse</a:t>
            </a:r>
            <a:r>
              <a:rPr lang="fr-FR" sz="1400" dirty="0">
                <a:latin typeface="Calibri" panose="020F0502020204030204" pitchFamily="34" charset="0"/>
              </a:rPr>
              <a:t>.</a:t>
            </a:r>
          </a:p>
          <a:p>
            <a:pPr algn="ctr"/>
            <a:r>
              <a:rPr lang="fr-FR" sz="1400" dirty="0">
                <a:latin typeface="Calibri" panose="020F0502020204030204" pitchFamily="34" charset="0"/>
              </a:rPr>
              <a:t>Cet objet sera détruit lorsque plus aucun pointeur intelligent ne pointera vers lui.</a:t>
            </a:r>
          </a:p>
        </p:txBody>
      </p:sp>
    </p:spTree>
    <p:extLst>
      <p:ext uri="{BB962C8B-B14F-4D97-AF65-F5344CB8AC3E}">
        <p14:creationId xmlns:p14="http://schemas.microsoft.com/office/powerpoint/2010/main" val="15818556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des pointeurs intelligents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L’allocation dynamique se fait par l’utilisation de la fonction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make_shared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dynamique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 intelligents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2449945" y="2881559"/>
            <a:ext cx="4955203" cy="1026987"/>
          </a:xfrm>
          <a:prstGeom prst="roundRect">
            <a:avLst>
              <a:gd name="adj" fmla="val 5863"/>
            </a:avLst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</a:t>
            </a:r>
            <a:r>
              <a:rPr lang="en-US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&lt;memory&gt;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shared_ptr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CLaClasse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pJeSuisUnPointeurIntelligent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pJeSuisUnPointeurIntelligent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make_shared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CLaClasse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&gt;();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095563" y="4114810"/>
            <a:ext cx="1663965" cy="533400"/>
          </a:xfrm>
          <a:prstGeom prst="wedgeRoundRectCallout">
            <a:avLst>
              <a:gd name="adj1" fmla="val 90662"/>
              <a:gd name="adj2" fmla="val -9541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Type de l’objet alloué.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6223772" y="4114810"/>
            <a:ext cx="2286000" cy="533400"/>
          </a:xfrm>
          <a:prstGeom prst="wedgeRoundRectCallout">
            <a:avLst>
              <a:gd name="adj1" fmla="val -12570"/>
              <a:gd name="adj2" fmla="val -9912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Paramètres du constructeur de l’objet alloué</a:t>
            </a:r>
          </a:p>
        </p:txBody>
      </p:sp>
    </p:spTree>
    <p:extLst>
      <p:ext uri="{BB962C8B-B14F-4D97-AF65-F5344CB8AC3E}">
        <p14:creationId xmlns:p14="http://schemas.microsoft.com/office/powerpoint/2010/main" val="422270344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situation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Le document est géré par un pointeur intelligent</a:t>
            </a:r>
          </a:p>
          <a:p>
            <a:endParaRPr lang="fr-FR" sz="2000" dirty="0"/>
          </a:p>
          <a:p>
            <a:r>
              <a:rPr lang="fr-FR" sz="2000" dirty="0"/>
              <a:t>A l’appui sur la touche ‘O’, </a:t>
            </a:r>
            <a:r>
              <a:rPr lang="fr-FR" sz="20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pDoc</a:t>
            </a:r>
            <a:r>
              <a:rPr lang="fr-FR" sz="2000" dirty="0"/>
              <a:t> doit pointer vers le document ouvert à l’aide de la fonction </a:t>
            </a:r>
            <a:r>
              <a:rPr lang="fr-FR" sz="20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OpenDoc</a:t>
            </a:r>
            <a:r>
              <a:rPr lang="fr-FR" sz="2000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Allocation dynamique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Pointeurs intelligents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Exemple de situation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4457338" y="1518732"/>
            <a:ext cx="2361724" cy="314466"/>
          </a:xfrm>
          <a:prstGeom prst="roundRect">
            <a:avLst>
              <a:gd name="adj" fmla="val 22205"/>
            </a:avLst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shared_ptr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CDoc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&gt;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pDoc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11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89231" y="3185046"/>
            <a:ext cx="2171338" cy="832146"/>
          </a:xfrm>
          <a:prstGeom prst="roundRect">
            <a:avLst>
              <a:gd name="adj" fmla="val 5941"/>
            </a:avLst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shared_ptr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CDoc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= OpenDoc();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pDoc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5257800" y="2644193"/>
            <a:ext cx="3810000" cy="1913851"/>
          </a:xfrm>
          <a:prstGeom prst="roundRect">
            <a:avLst>
              <a:gd name="adj" fmla="val 1634"/>
            </a:avLst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shared_ptr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CDoc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OpenDoc()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strFileName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//Sélection du nom de fichier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 !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strFileName.empty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) 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make_shared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CDoc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strFileName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nullptr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8973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situation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A l’appui de la touche ‘F’, </a:t>
            </a:r>
            <a:r>
              <a:rPr lang="fr-FR" sz="20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pDoc</a:t>
            </a:r>
            <a:r>
              <a:rPr lang="fr-FR" sz="2000" dirty="0"/>
              <a:t> est affecté à </a:t>
            </a:r>
            <a:r>
              <a:rPr lang="fr-FR" sz="2000" b="1" kern="1200" dirty="0" err="1">
                <a:solidFill>
                  <a:srgbClr val="569CD6"/>
                </a:solidFill>
                <a:latin typeface="consolas" panose="020B0609020204030204" pitchFamily="49" charset="0"/>
                <a:cs typeface="+mn-cs"/>
              </a:rPr>
              <a:t>nullptr</a:t>
            </a:r>
            <a:r>
              <a:rPr lang="fr-FR" sz="2000" dirty="0"/>
              <a:t>, signifiant qu’il n’y a pas de document</a:t>
            </a:r>
          </a:p>
          <a:p>
            <a:endParaRPr lang="fr-FR" sz="2000" dirty="0"/>
          </a:p>
          <a:p>
            <a:pPr lvl="1"/>
            <a:r>
              <a:rPr lang="fr-FR" sz="1600" dirty="0"/>
              <a:t>Comme il s’agit du seul pointeur vers le document, la mémoire utilisée pour l’objet est libérée</a:t>
            </a:r>
          </a:p>
          <a:p>
            <a:r>
              <a:rPr lang="fr-FR" sz="2000" dirty="0"/>
              <a:t>A l’affichage, en fonction de l’adresse de </a:t>
            </a:r>
            <a:r>
              <a:rPr lang="fr-FR" sz="20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pDoc</a:t>
            </a:r>
            <a:r>
              <a:rPr lang="fr-FR" sz="2000" dirty="0"/>
              <a:t>, le document est affiché ou non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Création / Destruction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Pointeurs intelligents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Exemple de situation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4819972" y="1797765"/>
            <a:ext cx="1377672" cy="315348"/>
          </a:xfrm>
          <a:prstGeom prst="roundRect">
            <a:avLst>
              <a:gd name="adj" fmla="val 22959"/>
            </a:avLst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pDoc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nullptr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4473500" y="3352127"/>
            <a:ext cx="2070616" cy="1399776"/>
          </a:xfrm>
          <a:prstGeom prst="roundRect">
            <a:avLst>
              <a:gd name="adj" fmla="val 5773"/>
            </a:avLst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pDoc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pDoc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DrawIt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//Affiche un fond gris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à coins arrondis 8">
            <a:hlinkClick r:id="rId4" action="ppaction://hlinkfile"/>
          </p:cNvPr>
          <p:cNvSpPr/>
          <p:nvPr/>
        </p:nvSpPr>
        <p:spPr>
          <a:xfrm>
            <a:off x="6860309" y="3851989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Voir le programme</a:t>
            </a:r>
          </a:p>
        </p:txBody>
      </p:sp>
      <p:sp>
        <p:nvSpPr>
          <p:cNvPr id="12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3" name="Attente-Vivald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3809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408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1465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  <p:bldP spid="12" grpId="0" animBg="1"/>
      <p:bldP spid="12" grpId="1" animBg="1"/>
      <p:bldP spid="12" grpId="2" animBg="1"/>
      <p:bldP spid="12" grpId="3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6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6"/>
              </a:buBlip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1" indent="-342900">
              <a:buClrTx/>
              <a:buSzPct val="70000"/>
              <a:buFontTx/>
              <a:buBlip>
                <a:blip r:embed="rId6"/>
              </a:buBlip>
            </a:pPr>
            <a:endParaRPr lang="fr-FR" kern="0" dirty="0">
              <a:solidFill>
                <a:srgbClr val="EFFAFF"/>
              </a:solidFill>
            </a:endParaRPr>
          </a:p>
          <a:p>
            <a:pPr lvl="1" indent="-342900">
              <a:buClrTx/>
              <a:buSzPct val="70000"/>
              <a:buFontTx/>
              <a:buBlip>
                <a:blip r:embed="rId6"/>
              </a:buBlip>
            </a:pPr>
            <a:endParaRPr kumimoji="0" lang="fr-FR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1" indent="-342900">
              <a:buClrTx/>
              <a:buSzPct val="70000"/>
              <a:buFontTx/>
              <a:buBlip>
                <a:blip r:embed="rId6"/>
              </a:buBlip>
            </a:pPr>
            <a:endParaRPr kumimoji="0" lang="fr-FR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Soit l’extrait de code suivant 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A quelle ligne commence le bloc d’instruction ?</a:t>
            </a:r>
          </a:p>
          <a:p>
            <a:pPr lvl="1"/>
            <a:r>
              <a:rPr lang="fr-FR" dirty="0"/>
              <a:t>A quelle ligne il se termine ?</a:t>
            </a:r>
          </a:p>
          <a:p>
            <a:pPr lvl="1"/>
            <a:r>
              <a:rPr lang="fr-FR" dirty="0"/>
              <a:t>A quelle ligne commence la portée de la variable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nMaVariable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A quelle ligne elle se termine ?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1/3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294967295"/>
          </p:nvPr>
        </p:nvSpPr>
        <p:spPr>
          <a:xfrm>
            <a:off x="8870950" y="4811713"/>
            <a:ext cx="273050" cy="274637"/>
          </a:xfrm>
          <a:prstGeom prst="ellipse">
            <a:avLst/>
          </a:prstGeom>
          <a:effectLst>
            <a:outerShdw blurRad="114300" dir="5400000" sx="90000" sy="-19000" rotWithShape="0">
              <a:schemeClr val="dk2"/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DCBAB5-3472-4D0D-B319-6792A5D99B23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Rectangle à coins arrondis 12">
            <a:hlinkClick r:id="rId8" action="ppaction://hlinksldjump"/>
          </p:cNvPr>
          <p:cNvSpPr/>
          <p:nvPr/>
        </p:nvSpPr>
        <p:spPr>
          <a:xfrm>
            <a:off x="8475300" y="4476750"/>
            <a:ext cx="554400" cy="5524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⏩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4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11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7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1828800" y="1609044"/>
            <a:ext cx="6186309" cy="1391331"/>
          </a:xfrm>
          <a:prstGeom prst="roundRect">
            <a:avLst>
              <a:gd name="adj" fmla="val 5773"/>
            </a:avLst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"Bonjour les amis !\n"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 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"J'écris encore une ligne qui ne sert à rien !\n"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nMaVariable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 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FR" sz="1100" b="1" dirty="0" err="1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nMaVariable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vaut 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nMaVariable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"\n"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"Au revoir et à bientôt pour un nouvel extrait de code !\n"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 bwMode="auto">
          <a:xfrm>
            <a:off x="6324600" y="2982278"/>
            <a:ext cx="457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" name="ZoneTexte 18"/>
          <p:cNvSpPr txBox="1"/>
          <p:nvPr/>
        </p:nvSpPr>
        <p:spPr bwMode="auto">
          <a:xfrm>
            <a:off x="4114800" y="3357472"/>
            <a:ext cx="457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0" name="ZoneTexte 19"/>
          <p:cNvSpPr txBox="1"/>
          <p:nvPr/>
        </p:nvSpPr>
        <p:spPr bwMode="auto">
          <a:xfrm>
            <a:off x="8223327" y="3707561"/>
            <a:ext cx="457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1" name="ZoneTexte 20"/>
          <p:cNvSpPr txBox="1"/>
          <p:nvPr/>
        </p:nvSpPr>
        <p:spPr bwMode="auto">
          <a:xfrm>
            <a:off x="4419600" y="4076640"/>
            <a:ext cx="457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881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3" showWhenStopped="0">
                <p:cTn id="6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" grpId="0"/>
      <p:bldP spid="19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 bwMode="auto">
          <a:xfrm>
            <a:off x="152400" y="1085850"/>
            <a:ext cx="34290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fr-FR" kern="0" dirty="0"/>
          </a:p>
          <a:p>
            <a:pPr lvl="1">
              <a:lnSpc>
                <a:spcPct val="120000"/>
              </a:lnSpc>
            </a:pPr>
            <a:endParaRPr lang="fr-FR" kern="0" dirty="0"/>
          </a:p>
          <a:p>
            <a:pPr lvl="1">
              <a:lnSpc>
                <a:spcPct val="120000"/>
              </a:lnSpc>
            </a:pPr>
            <a:endParaRPr lang="fr-FR" kern="0" dirty="0"/>
          </a:p>
          <a:p>
            <a:pPr lvl="2">
              <a:lnSpc>
                <a:spcPct val="120000"/>
              </a:lnSpc>
            </a:pPr>
            <a:endParaRPr lang="fr-FR" kern="0" dirty="0"/>
          </a:p>
          <a:p>
            <a:pPr lvl="2">
              <a:lnSpc>
                <a:spcPct val="120000"/>
              </a:lnSpc>
            </a:pPr>
            <a:endParaRPr lang="fr-FR" kern="0" dirty="0"/>
          </a:p>
          <a:p>
            <a:pPr lvl="2">
              <a:lnSpc>
                <a:spcPct val="120000"/>
              </a:lnSpc>
            </a:pPr>
            <a:endParaRPr lang="fr-FR" kern="0" dirty="0"/>
          </a:p>
          <a:p>
            <a:pPr lvl="2">
              <a:lnSpc>
                <a:spcPct val="120000"/>
              </a:lnSpc>
            </a:pPr>
            <a:endParaRPr lang="fr-FR" kern="0" dirty="0"/>
          </a:p>
          <a:p>
            <a:pPr lvl="1">
              <a:lnSpc>
                <a:spcPct val="120000"/>
              </a:lnSpc>
            </a:pPr>
            <a:r>
              <a:rPr lang="fr-FR" kern="0" dirty="0"/>
              <a:t> </a:t>
            </a:r>
          </a:p>
          <a:p>
            <a:pPr lvl="1">
              <a:lnSpc>
                <a:spcPct val="120000"/>
              </a:lnSpc>
            </a:pPr>
            <a:r>
              <a:rPr lang="fr-FR" kern="0" dirty="0"/>
              <a:t> </a:t>
            </a:r>
          </a:p>
          <a:p>
            <a:pPr lvl="1">
              <a:lnSpc>
                <a:spcPct val="120000"/>
              </a:lnSpc>
            </a:pPr>
            <a:r>
              <a:rPr lang="fr-FR" kern="0" dirty="0"/>
              <a:t> </a:t>
            </a:r>
          </a:p>
          <a:p>
            <a:pPr lvl="1">
              <a:lnSpc>
                <a:spcPct val="120000"/>
              </a:lnSpc>
            </a:pPr>
            <a:r>
              <a:rPr lang="fr-FR" kern="0" dirty="0"/>
              <a:t> </a:t>
            </a:r>
          </a:p>
          <a:p>
            <a:pPr lvl="1">
              <a:lnSpc>
                <a:spcPct val="120000"/>
              </a:lnSpc>
            </a:pPr>
            <a:r>
              <a:rPr lang="fr-FR" kern="0" dirty="0"/>
              <a:t> </a:t>
            </a:r>
          </a:p>
          <a:p>
            <a:pPr lvl="1">
              <a:lnSpc>
                <a:spcPct val="120000"/>
              </a:lnSpc>
            </a:pPr>
            <a:r>
              <a:rPr lang="fr-FR" kern="0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fr-FR" dirty="0"/>
              <a:t>Soit la fonction suivante :</a:t>
            </a:r>
          </a:p>
          <a:p>
            <a:pPr lvl="1">
              <a:lnSpc>
                <a:spcPct val="120000"/>
              </a:lnSpc>
            </a:pPr>
            <a:endParaRPr lang="fr-FR" dirty="0"/>
          </a:p>
          <a:p>
            <a:pPr lvl="1">
              <a:lnSpc>
                <a:spcPct val="120000"/>
              </a:lnSpc>
            </a:pPr>
            <a:endParaRPr lang="fr-FR" dirty="0"/>
          </a:p>
          <a:p>
            <a:pPr lvl="2">
              <a:lnSpc>
                <a:spcPct val="120000"/>
              </a:lnSpc>
            </a:pPr>
            <a:endParaRPr lang="fr-FR" dirty="0"/>
          </a:p>
          <a:p>
            <a:pPr lvl="2">
              <a:lnSpc>
                <a:spcPct val="120000"/>
              </a:lnSpc>
            </a:pPr>
            <a:endParaRPr lang="fr-FR" dirty="0"/>
          </a:p>
          <a:p>
            <a:pPr lvl="2">
              <a:lnSpc>
                <a:spcPct val="120000"/>
              </a:lnSpc>
            </a:pPr>
            <a:endParaRPr lang="fr-FR" dirty="0"/>
          </a:p>
          <a:p>
            <a:pPr lvl="2">
              <a:lnSpc>
                <a:spcPct val="120000"/>
              </a:lnSpc>
            </a:pPr>
            <a:endParaRPr lang="fr-FR" dirty="0"/>
          </a:p>
          <a:p>
            <a:pPr lvl="1">
              <a:lnSpc>
                <a:spcPct val="120000"/>
              </a:lnSpc>
            </a:pPr>
            <a:r>
              <a:rPr lang="fr-FR" dirty="0"/>
              <a:t>Ce code est bon…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Ce code est mauvais…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car il s’assure qu’une chaise ait bien au minimum 3 pieds.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car il retourne l’adresse d’un objet qui répond aux attentes.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car il retourne l’adresse d’un objet qui sera détruit à la sortie de la fonction.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car il ne compile pas.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2/3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1828800" y="1432175"/>
            <a:ext cx="6955750" cy="1577725"/>
          </a:xfrm>
          <a:prstGeom prst="roundRect">
            <a:avLst>
              <a:gd name="adj" fmla="val 5773"/>
            </a:avLst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CChair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getNewChair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nNbFeet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 </a:t>
            </a:r>
            <a:r>
              <a:rPr lang="en-US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//Check that the number of feet is correct to be able to construct a stable chair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nNbFeet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 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nullptr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CChair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theChair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nNbFeet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theChair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4796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0"/>
                            </p:stCondLst>
                            <p:childTnLst>
                              <p:par>
                                <p:cTn id="3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3/3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/>
              <a:t>Reliez les types d'allocations mémoires avec leurs segments de mémoire.</a:t>
            </a:r>
          </a:p>
        </p:txBody>
      </p:sp>
      <p:graphicFrame>
        <p:nvGraphicFramePr>
          <p:cNvPr id="13" name="Espace réservé du contenu 12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3859765663"/>
              </p:ext>
            </p:extLst>
          </p:nvPr>
        </p:nvGraphicFramePr>
        <p:xfrm>
          <a:off x="5029200" y="2731770"/>
          <a:ext cx="39624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077">
                  <a:extLst>
                    <a:ext uri="{9D8B030D-6E8A-4147-A177-3AD203B41FA5}">
                      <a16:colId xmlns:a16="http://schemas.microsoft.com/office/drawing/2014/main" val="2471593631"/>
                    </a:ext>
                  </a:extLst>
                </a:gridCol>
                <a:gridCol w="3574323">
                  <a:extLst>
                    <a:ext uri="{9D8B030D-6E8A-4147-A177-3AD203B41FA5}">
                      <a16:colId xmlns:a16="http://schemas.microsoft.com/office/drawing/2014/main" val="83234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Mémoire statique (data)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127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Tas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fr-FR" sz="1600" baseline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heap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lang="fr-F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04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Pile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fr-FR" sz="1600" baseline="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stack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lang="fr-F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768221"/>
                  </a:ext>
                </a:extLst>
              </a:tr>
            </a:tbl>
          </a:graphicData>
        </a:graphic>
      </p:graphicFrame>
      <p:graphicFrame>
        <p:nvGraphicFramePr>
          <p:cNvPr id="12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0674079"/>
              </p:ext>
            </p:extLst>
          </p:nvPr>
        </p:nvGraphicFramePr>
        <p:xfrm>
          <a:off x="152400" y="2327910"/>
          <a:ext cx="39624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9978">
                  <a:extLst>
                    <a:ext uri="{9D8B030D-6E8A-4147-A177-3AD203B41FA5}">
                      <a16:colId xmlns:a16="http://schemas.microsoft.com/office/drawing/2014/main" val="3492245435"/>
                    </a:ext>
                  </a:extLst>
                </a:gridCol>
                <a:gridCol w="412422">
                  <a:extLst>
                    <a:ext uri="{9D8B030D-6E8A-4147-A177-3AD203B41FA5}">
                      <a16:colId xmlns:a16="http://schemas.microsoft.com/office/drawing/2014/main" val="3260509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L'allocation dynamique de variables.</a:t>
                      </a:r>
                      <a:endParaRPr lang="fr-FR" sz="18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06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L'allocation des variables globales.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6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L'allocation des variables locales aux fonctions.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123018"/>
                  </a:ext>
                </a:extLst>
              </a:tr>
            </a:tbl>
          </a:graphicData>
        </a:graphic>
      </p:graphicFrame>
      <p:cxnSp>
        <p:nvCxnSpPr>
          <p:cNvPr id="33" name="Connecteur droit avec flèche 32"/>
          <p:cNvCxnSpPr>
            <a:endCxn id="13" idx="1"/>
          </p:cNvCxnSpPr>
          <p:nvPr/>
        </p:nvCxnSpPr>
        <p:spPr>
          <a:xfrm>
            <a:off x="4114800" y="2731770"/>
            <a:ext cx="914400" cy="55626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2" idx="3"/>
          </p:cNvCxnSpPr>
          <p:nvPr/>
        </p:nvCxnSpPr>
        <p:spPr>
          <a:xfrm flipV="1">
            <a:off x="4114800" y="2898458"/>
            <a:ext cx="914400" cy="38957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4114800" y="3638550"/>
            <a:ext cx="914400" cy="3048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2" name="Imag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5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4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5076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3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336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50">
        <p14:ripple/>
      </p:transition>
    </mc:Choice>
    <mc:Fallback xmlns="">
      <p:transition spd="slow" advTm="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La vie des objets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Contrôler la création et la destruction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Relations entre objets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FFFFFF"/>
                </a:solidFill>
              </a:rPr>
              <a:t>Contrôler la création et la destruction</a:t>
            </a:r>
          </a:p>
          <a:p>
            <a:pPr lvl="0"/>
            <a:r>
              <a:rPr lang="fr-FR">
                <a:solidFill>
                  <a:srgbClr val="FFFFFF"/>
                </a:solidFill>
              </a:rPr>
              <a:t>Relations entre objets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La vie des objets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Contrôler la création et la destruction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Relations entre objets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La vie des objets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Une classe</a:t>
            </a:r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r>
              <a:rPr lang="fr-FR" sz="2400" dirty="0"/>
              <a:t>Une relation entre deux classes</a:t>
            </a:r>
          </a:p>
          <a:p>
            <a:endParaRPr lang="fr-FR" sz="2400" dirty="0"/>
          </a:p>
          <a:p>
            <a:pPr marL="914400" lvl="2" indent="0">
              <a:buNone/>
            </a:pP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CUneClasse</a:t>
            </a:r>
            <a:r>
              <a:rPr lang="fr-FR" sz="1800" dirty="0"/>
              <a:t> utilise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CUneAutreClasse</a:t>
            </a:r>
            <a:endParaRPr lang="fr-FR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CUneAutreClasse</a:t>
            </a:r>
            <a:r>
              <a:rPr lang="fr-FR" sz="1800" dirty="0"/>
              <a:t> ne voit pas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CUneClasse</a:t>
            </a:r>
            <a:r>
              <a:rPr lang="fr-FR" sz="1800" dirty="0"/>
              <a:t>, sauf si</a:t>
            </a:r>
          </a:p>
          <a:p>
            <a:endParaRPr lang="fr-FR" sz="2400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chemeClr val="bg2"/>
                </a:solidFill>
              </a:rPr>
              <a:t>Création / Destruction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Exemple de situation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Allocation mémoire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Allocation dynamique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Pointeurs intelligents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Exemple de situation</a:t>
            </a:r>
          </a:p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Relations entre objets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Introduction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650456" y="1581150"/>
            <a:ext cx="4129088" cy="1000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fr-FR" sz="1200" b="1" dirty="0" err="1"/>
              <a:t>CUneClasse</a:t>
            </a:r>
            <a:endParaRPr lang="fr-FR" sz="1200" b="1" dirty="0"/>
          </a:p>
          <a:p>
            <a:pPr algn="ctr"/>
            <a:r>
              <a:rPr lang="fr-FR" sz="1200" dirty="0"/>
              <a:t>+</a:t>
            </a:r>
            <a:r>
              <a:rPr lang="fr-FR" sz="1200" dirty="0" err="1"/>
              <a:t>UneDonnéeMembrePublique:SonType</a:t>
            </a:r>
            <a:endParaRPr lang="fr-FR" sz="1200" dirty="0"/>
          </a:p>
          <a:p>
            <a:pPr algn="ctr"/>
            <a:r>
              <a:rPr lang="fr-FR" sz="1200" dirty="0"/>
              <a:t>-</a:t>
            </a:r>
            <a:r>
              <a:rPr lang="fr-FR" sz="1200" dirty="0" err="1"/>
              <a:t>UneDonnéeMembrePrivée:SonType</a:t>
            </a:r>
            <a:endParaRPr lang="fr-FR" sz="1200" dirty="0"/>
          </a:p>
          <a:p>
            <a:pPr algn="ctr"/>
            <a:r>
              <a:rPr lang="fr-FR" sz="1200" dirty="0"/>
              <a:t>+</a:t>
            </a:r>
            <a:r>
              <a:rPr lang="fr-FR" sz="1200" dirty="0" err="1"/>
              <a:t>UneFonctionMembrePublique</a:t>
            </a:r>
            <a:r>
              <a:rPr lang="fr-FR" sz="1200" dirty="0"/>
              <a:t>(</a:t>
            </a:r>
            <a:r>
              <a:rPr lang="fr-FR" sz="1200" dirty="0" err="1"/>
              <a:t>Param:Type</a:t>
            </a:r>
            <a:r>
              <a:rPr lang="fr-FR" sz="1200" dirty="0"/>
              <a:t>):</a:t>
            </a:r>
            <a:r>
              <a:rPr lang="fr-FR" sz="1200" dirty="0" err="1"/>
              <a:t>TypeDeRetour</a:t>
            </a:r>
            <a:br>
              <a:rPr lang="fr-FR" sz="1200" dirty="0"/>
            </a:br>
            <a:r>
              <a:rPr lang="fr-FR" sz="1200" dirty="0"/>
              <a:t>-</a:t>
            </a:r>
            <a:r>
              <a:rPr lang="fr-FR" sz="1200" dirty="0" err="1"/>
              <a:t>UneFonctionMembrePrivée</a:t>
            </a:r>
            <a:r>
              <a:rPr lang="fr-FR" sz="1200" dirty="0"/>
              <a:t>(</a:t>
            </a:r>
            <a:r>
              <a:rPr lang="fr-FR" sz="1200" dirty="0" err="1"/>
              <a:t>Param:Type</a:t>
            </a:r>
            <a:r>
              <a:rPr lang="fr-FR" sz="1200" dirty="0"/>
              <a:t>):</a:t>
            </a:r>
            <a:r>
              <a:rPr lang="fr-FR" sz="1200" dirty="0" err="1"/>
              <a:t>TypeDeRetour</a:t>
            </a:r>
            <a:endParaRPr lang="fr-FR" sz="1200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650456" y="1809750"/>
            <a:ext cx="4129088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650456" y="2197894"/>
            <a:ext cx="4129088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952875" y="3124200"/>
            <a:ext cx="1263650" cy="2857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fr-FR" sz="1200" b="1" dirty="0" err="1"/>
              <a:t>CUneClasse</a:t>
            </a:r>
            <a:endParaRPr lang="fr-FR" sz="1200" b="1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147660" y="3124200"/>
            <a:ext cx="1329465" cy="2857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fr-FR" sz="1200" b="1" dirty="0" err="1"/>
              <a:t>CUneAutreClasse</a:t>
            </a:r>
            <a:endParaRPr lang="fr-FR" sz="1200" b="1" dirty="0"/>
          </a:p>
        </p:txBody>
      </p:sp>
      <p:cxnSp>
        <p:nvCxnSpPr>
          <p:cNvPr id="12" name="Connecteur droit avec flèche 11"/>
          <p:cNvCxnSpPr>
            <a:cxnSpLocks noChangeShapeType="1"/>
            <a:stCxn id="10" idx="3"/>
            <a:endCxn id="11" idx="1"/>
          </p:cNvCxnSpPr>
          <p:nvPr/>
        </p:nvCxnSpPr>
        <p:spPr bwMode="auto">
          <a:xfrm>
            <a:off x="5216525" y="3267075"/>
            <a:ext cx="931135" cy="0"/>
          </a:xfrm>
          <a:prstGeom prst="straightConnector1">
            <a:avLst/>
          </a:prstGeom>
          <a:ln>
            <a:headEnd/>
            <a:tailEnd type="arrow" w="med" len="med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962400" y="4248150"/>
            <a:ext cx="1263650" cy="2857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fr-FR" sz="1200" b="1" dirty="0" err="1"/>
              <a:t>CUneClasse</a:t>
            </a:r>
            <a:endParaRPr lang="fr-FR" sz="1200" b="1" dirty="0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6157185" y="4248150"/>
            <a:ext cx="1329465" cy="2857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fr-FR" sz="1200" b="1" dirty="0" err="1"/>
              <a:t>CUneAutreClasse</a:t>
            </a:r>
            <a:endParaRPr lang="fr-FR" sz="1200" b="1" dirty="0"/>
          </a:p>
        </p:txBody>
      </p:sp>
      <p:cxnSp>
        <p:nvCxnSpPr>
          <p:cNvPr id="15" name="Connecteur droit avec flèche 14"/>
          <p:cNvCxnSpPr>
            <a:cxnSpLocks noChangeShapeType="1"/>
            <a:stCxn id="13" idx="3"/>
            <a:endCxn id="14" idx="1"/>
          </p:cNvCxnSpPr>
          <p:nvPr/>
        </p:nvCxnSpPr>
        <p:spPr bwMode="auto">
          <a:xfrm>
            <a:off x="5226050" y="4391025"/>
            <a:ext cx="931135" cy="0"/>
          </a:xfrm>
          <a:prstGeom prst="straightConnector1">
            <a:avLst/>
          </a:prstGeom>
          <a:ln>
            <a:headEnd/>
            <a:tailEnd type="arrow" w="med" len="med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en angle 17"/>
          <p:cNvCxnSpPr>
            <a:stCxn id="14" idx="2"/>
            <a:endCxn id="13" idx="2"/>
          </p:cNvCxnSpPr>
          <p:nvPr/>
        </p:nvCxnSpPr>
        <p:spPr>
          <a:xfrm rot="5400000">
            <a:off x="5708072" y="3420054"/>
            <a:ext cx="12700" cy="2227693"/>
          </a:xfrm>
          <a:prstGeom prst="bentConnector3">
            <a:avLst>
              <a:gd name="adj1" fmla="val 1800000"/>
            </a:avLst>
          </a:prstGeom>
          <a:ln>
            <a:headEnd/>
            <a:tailEnd type="arrow" w="med" len="med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4" name="Groupe 23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25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3931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7" grpId="0" uiExpand="1" build="allAtOnce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Deux types de relations :</a:t>
            </a:r>
          </a:p>
          <a:p>
            <a:pPr lvl="1"/>
            <a:r>
              <a:rPr lang="fr-FR" sz="2400" dirty="0"/>
              <a:t>Un objet peut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posséder</a:t>
            </a:r>
            <a:r>
              <a:rPr lang="fr-FR" sz="2400" dirty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 </a:t>
            </a:r>
            <a:r>
              <a:rPr lang="fr-FR" sz="2400" dirty="0"/>
              <a:t>un autre objet</a:t>
            </a:r>
          </a:p>
          <a:p>
            <a:pPr lvl="2"/>
            <a:r>
              <a:rPr lang="fr-FR" sz="2000" dirty="0"/>
              <a:t>Il a pour membre d’autres objets qui le composent</a:t>
            </a:r>
          </a:p>
          <a:p>
            <a:pPr lvl="2"/>
            <a:r>
              <a:rPr lang="fr-FR" sz="2000" dirty="0"/>
              <a:t>On parle de relation de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composition</a:t>
            </a:r>
          </a:p>
          <a:p>
            <a:pPr lvl="1"/>
            <a:r>
              <a:rPr lang="fr-FR" sz="2400" dirty="0"/>
              <a:t>Un objet peut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utiliser</a:t>
            </a:r>
            <a:r>
              <a:rPr lang="fr-FR" sz="2400" dirty="0"/>
              <a:t> un autre objet</a:t>
            </a:r>
          </a:p>
          <a:p>
            <a:pPr lvl="2"/>
            <a:r>
              <a:rPr lang="fr-FR" sz="2000" dirty="0"/>
              <a:t>Les durées de vie des deux objets sont indépendantes</a:t>
            </a:r>
          </a:p>
          <a:p>
            <a:pPr lvl="2"/>
            <a:r>
              <a:rPr lang="fr-FR" sz="2000" dirty="0"/>
              <a:t>On parle de relation d’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</a:t>
            </a:r>
          </a:p>
          <a:p>
            <a:pPr lvl="2"/>
            <a:endParaRPr lang="fr-FR" sz="2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Création / Destruction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Relations entre objets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28007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La vie des objets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Contrôler la création et la destruction</a:t>
            </a:r>
          </a:p>
          <a:p>
            <a:pPr lvl="0"/>
            <a:r>
              <a:rPr lang="fr-FR" b="1" dirty="0">
                <a:solidFill>
                  <a:srgbClr val="92D050"/>
                </a:solidFill>
              </a:rPr>
              <a:t>Relations entre objets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Composition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Agrégation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Contrôler la création et la destruction</a:t>
            </a:r>
          </a:p>
          <a:p>
            <a:pPr lvl="0"/>
            <a:r>
              <a:rPr lang="fr-FR" b="1" dirty="0">
                <a:solidFill>
                  <a:srgbClr val="92D050"/>
                </a:solidFill>
              </a:rPr>
              <a:t>Relations entre objets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Composition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Agrégation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La vie des objets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La composition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sz="2400" dirty="0"/>
              <a:t>Une classe peut posséder des membres objets</a:t>
            </a:r>
          </a:p>
          <a:p>
            <a:pPr lvl="1">
              <a:defRPr/>
            </a:pPr>
            <a:r>
              <a:rPr lang="fr-FR" sz="2000" dirty="0"/>
              <a:t>Relation de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composition</a:t>
            </a:r>
            <a:endParaRPr lang="fr-FR" sz="20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fr-FR" sz="2400" dirty="0"/>
              <a:t>Exemple :</a:t>
            </a:r>
          </a:p>
          <a:p>
            <a:endParaRPr lang="fr-FR" sz="2400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38</a:t>
            </a:fld>
            <a:endParaRPr lang="fr-FR" dirty="0"/>
          </a:p>
        </p:txBody>
      </p:sp>
      <p:sp>
        <p:nvSpPr>
          <p:cNvPr id="37" name="Espace réservé du texte 1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Création / Destruction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Allocation dynamique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Pointeurs intelligents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 de situation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Relations entre objets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Composition</a:t>
            </a:r>
          </a:p>
          <a:p>
            <a:pPr lvl="2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614173" y="2809875"/>
            <a:ext cx="1738337" cy="685800"/>
            <a:chOff x="2088" y="2688"/>
            <a:chExt cx="1584" cy="576"/>
          </a:xfrm>
        </p:grpSpPr>
        <p:sp>
          <p:nvSpPr>
            <p:cNvPr id="5143" name="Rectangle 4"/>
            <p:cNvSpPr>
              <a:spLocks noChangeArrowheads="1"/>
            </p:cNvSpPr>
            <p:nvPr/>
          </p:nvSpPr>
          <p:spPr bwMode="auto">
            <a:xfrm>
              <a:off x="2088" y="2688"/>
              <a:ext cx="1584" cy="57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 b="1" dirty="0" err="1"/>
                <a:t>CObjetGraphique</a:t>
              </a:r>
              <a:endParaRPr lang="fr-FR" sz="1200" b="1" dirty="0"/>
            </a:p>
            <a:p>
              <a:pPr algn="ctr">
                <a:lnSpc>
                  <a:spcPct val="130000"/>
                </a:lnSpc>
              </a:pPr>
              <a:r>
                <a:rPr lang="fr-FR" sz="1200" dirty="0"/>
                <a:t>-</a:t>
              </a:r>
              <a:r>
                <a:rPr lang="fr-FR" sz="1200" dirty="0" err="1"/>
                <a:t>m_position:CPoint</a:t>
              </a:r>
              <a:endParaRPr lang="fr-FR" sz="1200" dirty="0"/>
            </a:p>
            <a:p>
              <a:pPr algn="ctr"/>
              <a:r>
                <a:rPr lang="fr-FR" sz="1200" dirty="0"/>
                <a:t>-</a:t>
              </a:r>
              <a:r>
                <a:rPr lang="fr-FR" sz="1200" dirty="0" err="1"/>
                <a:t>m_couleur:CCouleur</a:t>
              </a:r>
              <a:endParaRPr lang="fr-FR" sz="1200" dirty="0"/>
            </a:p>
          </p:txBody>
        </p:sp>
        <p:sp>
          <p:nvSpPr>
            <p:cNvPr id="5144" name="Line 8"/>
            <p:cNvSpPr>
              <a:spLocks noChangeShapeType="1"/>
            </p:cNvSpPr>
            <p:nvPr/>
          </p:nvSpPr>
          <p:spPr bwMode="auto">
            <a:xfrm>
              <a:off x="2088" y="2880"/>
              <a:ext cx="1584" cy="0"/>
            </a:xfrm>
            <a:prstGeom prst="lin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048000" y="2809875"/>
            <a:ext cx="1496470" cy="685800"/>
            <a:chOff x="252" y="2376"/>
            <a:chExt cx="2104" cy="576"/>
          </a:xfrm>
        </p:grpSpPr>
        <p:grpSp>
          <p:nvGrpSpPr>
            <p:cNvPr id="5139" name="Group 10"/>
            <p:cNvGrpSpPr>
              <a:grpSpLocks/>
            </p:cNvGrpSpPr>
            <p:nvPr/>
          </p:nvGrpSpPr>
          <p:grpSpPr bwMode="auto">
            <a:xfrm>
              <a:off x="252" y="2376"/>
              <a:ext cx="1584" cy="576"/>
              <a:chOff x="288" y="2688"/>
              <a:chExt cx="1584" cy="576"/>
            </a:xfrm>
          </p:grpSpPr>
          <p:sp>
            <p:nvSpPr>
              <p:cNvPr id="5141" name="Rectangle 5"/>
              <p:cNvSpPr>
                <a:spLocks noChangeArrowheads="1"/>
              </p:cNvSpPr>
              <p:nvPr/>
            </p:nvSpPr>
            <p:spPr bwMode="auto">
              <a:xfrm>
                <a:off x="288" y="2688"/>
                <a:ext cx="1584" cy="57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b="1" dirty="0" err="1"/>
                  <a:t>CPoint</a:t>
                </a:r>
                <a:endParaRPr lang="fr-FR" sz="1200" b="1" dirty="0"/>
              </a:p>
              <a:p>
                <a:pPr algn="ctr">
                  <a:lnSpc>
                    <a:spcPct val="130000"/>
                  </a:lnSpc>
                </a:pPr>
                <a:r>
                  <a:rPr lang="fr-FR" sz="1200" dirty="0"/>
                  <a:t>+</a:t>
                </a:r>
                <a:r>
                  <a:rPr lang="fr-FR" sz="1200" dirty="0" err="1"/>
                  <a:t>x:int</a:t>
                </a:r>
                <a:endParaRPr lang="fr-FR" sz="1200" dirty="0"/>
              </a:p>
              <a:p>
                <a:pPr algn="ctr"/>
                <a:r>
                  <a:rPr lang="fr-FR" sz="1200" dirty="0"/>
                  <a:t>+</a:t>
                </a:r>
                <a:r>
                  <a:rPr lang="fr-FR" sz="1200" dirty="0" err="1"/>
                  <a:t>y:int</a:t>
                </a:r>
                <a:endParaRPr lang="fr-FR" sz="1200" dirty="0"/>
              </a:p>
            </p:txBody>
          </p:sp>
          <p:sp>
            <p:nvSpPr>
              <p:cNvPr id="5142" name="Line 9"/>
              <p:cNvSpPr>
                <a:spLocks noChangeShapeType="1"/>
              </p:cNvSpPr>
              <p:nvPr/>
            </p:nvSpPr>
            <p:spPr bwMode="auto">
              <a:xfrm>
                <a:off x="288" y="2888"/>
                <a:ext cx="1584" cy="0"/>
              </a:xfrm>
              <a:prstGeom prst="lin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  <p:cxnSp>
          <p:nvCxnSpPr>
            <p:cNvPr id="5140" name="AutoShape 15"/>
            <p:cNvCxnSpPr>
              <a:cxnSpLocks noChangeShapeType="1"/>
              <a:endCxn id="5141" idx="3"/>
            </p:cNvCxnSpPr>
            <p:nvPr/>
          </p:nvCxnSpPr>
          <p:spPr bwMode="auto">
            <a:xfrm flipH="1">
              <a:off x="1836" y="2664"/>
              <a:ext cx="520" cy="0"/>
            </a:xfrm>
            <a:prstGeom prst="straightConnector1">
              <a:avLst/>
            </a:prstGeom>
            <a:ln>
              <a:headEnd type="diamond" w="lg" len="lg"/>
              <a:tailEnd type="arrow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428492" y="2724150"/>
            <a:ext cx="1734162" cy="857250"/>
            <a:chOff x="3568" y="2304"/>
            <a:chExt cx="1940" cy="720"/>
          </a:xfrm>
        </p:grpSpPr>
        <p:grpSp>
          <p:nvGrpSpPr>
            <p:cNvPr id="5135" name="Group 12"/>
            <p:cNvGrpSpPr>
              <a:grpSpLocks/>
            </p:cNvGrpSpPr>
            <p:nvPr/>
          </p:nvGrpSpPr>
          <p:grpSpPr bwMode="auto">
            <a:xfrm>
              <a:off x="3924" y="2304"/>
              <a:ext cx="1584" cy="720"/>
              <a:chOff x="3936" y="2688"/>
              <a:chExt cx="1584" cy="720"/>
            </a:xfrm>
          </p:grpSpPr>
          <p:sp>
            <p:nvSpPr>
              <p:cNvPr id="5137" name="Rectangle 6"/>
              <p:cNvSpPr>
                <a:spLocks noChangeArrowheads="1"/>
              </p:cNvSpPr>
              <p:nvPr/>
            </p:nvSpPr>
            <p:spPr bwMode="auto">
              <a:xfrm>
                <a:off x="3936" y="2688"/>
                <a:ext cx="1584" cy="72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b="1" dirty="0" err="1"/>
                  <a:t>CCouleur</a:t>
                </a:r>
                <a:endParaRPr lang="fr-FR" sz="1200" b="1" dirty="0"/>
              </a:p>
              <a:p>
                <a:pPr algn="ctr">
                  <a:lnSpc>
                    <a:spcPct val="130000"/>
                  </a:lnSpc>
                </a:pPr>
                <a:r>
                  <a:rPr lang="fr-FR" sz="1200" dirty="0"/>
                  <a:t>+</a:t>
                </a:r>
                <a:r>
                  <a:rPr lang="fr-FR" sz="1200" dirty="0" err="1"/>
                  <a:t>r:unsigned</a:t>
                </a:r>
                <a:r>
                  <a:rPr lang="fr-FR" sz="1200" dirty="0"/>
                  <a:t> char</a:t>
                </a:r>
              </a:p>
              <a:p>
                <a:pPr algn="ctr"/>
                <a:r>
                  <a:rPr lang="fr-FR" sz="1200" dirty="0"/>
                  <a:t>+</a:t>
                </a:r>
                <a:r>
                  <a:rPr lang="fr-FR" sz="1200" dirty="0" err="1"/>
                  <a:t>g:unsigned</a:t>
                </a:r>
                <a:r>
                  <a:rPr lang="fr-FR" sz="1200" dirty="0"/>
                  <a:t> char</a:t>
                </a:r>
              </a:p>
              <a:p>
                <a:pPr algn="ctr"/>
                <a:r>
                  <a:rPr lang="fr-FR" sz="1200" dirty="0"/>
                  <a:t>+</a:t>
                </a:r>
                <a:r>
                  <a:rPr lang="fr-FR" sz="1200" dirty="0" err="1"/>
                  <a:t>b:unsigned</a:t>
                </a:r>
                <a:r>
                  <a:rPr lang="fr-FR" sz="1200" dirty="0"/>
                  <a:t> char</a:t>
                </a:r>
              </a:p>
            </p:txBody>
          </p:sp>
          <p:sp>
            <p:nvSpPr>
              <p:cNvPr id="5138" name="Line 7"/>
              <p:cNvSpPr>
                <a:spLocks noChangeShapeType="1"/>
              </p:cNvSpPr>
              <p:nvPr/>
            </p:nvSpPr>
            <p:spPr bwMode="auto">
              <a:xfrm>
                <a:off x="3936" y="2880"/>
                <a:ext cx="1584" cy="0"/>
              </a:xfrm>
              <a:prstGeom prst="lin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  <p:cxnSp>
          <p:nvCxnSpPr>
            <p:cNvPr id="5136" name="AutoShape 16"/>
            <p:cNvCxnSpPr>
              <a:cxnSpLocks noChangeShapeType="1"/>
              <a:endCxn id="5137" idx="1"/>
            </p:cNvCxnSpPr>
            <p:nvPr/>
          </p:nvCxnSpPr>
          <p:spPr bwMode="auto">
            <a:xfrm>
              <a:off x="3568" y="2664"/>
              <a:ext cx="356" cy="0"/>
            </a:xfrm>
            <a:prstGeom prst="straightConnector1">
              <a:avLst/>
            </a:prstGeom>
            <a:ln>
              <a:headEnd type="diamond" w="lg" len="lg"/>
              <a:tailEnd type="arrow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2353" name="AutoShape 17"/>
          <p:cNvSpPr>
            <a:spLocks noChangeArrowheads="1"/>
          </p:cNvSpPr>
          <p:nvPr/>
        </p:nvSpPr>
        <p:spPr bwMode="auto">
          <a:xfrm>
            <a:off x="6705600" y="3647106"/>
            <a:ext cx="1870144" cy="1439244"/>
          </a:xfrm>
          <a:prstGeom prst="roundRect">
            <a:avLst>
              <a:gd name="adj" fmla="val 5085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m_position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roupe 27"/>
          <p:cNvGrpSpPr>
            <a:grpSpLocks/>
          </p:cNvGrpSpPr>
          <p:nvPr/>
        </p:nvGrpSpPr>
        <p:grpSpPr bwMode="auto">
          <a:xfrm>
            <a:off x="2438400" y="4150515"/>
            <a:ext cx="4322142" cy="738664"/>
            <a:chOff x="662903" y="5530334"/>
            <a:chExt cx="4462007" cy="985218"/>
          </a:xfrm>
        </p:grpSpPr>
        <p:cxnSp>
          <p:nvCxnSpPr>
            <p:cNvPr id="5131" name="AutoShape 15"/>
            <p:cNvCxnSpPr>
              <a:cxnSpLocks noChangeShapeType="1"/>
            </p:cNvCxnSpPr>
            <p:nvPr/>
          </p:nvCxnSpPr>
          <p:spPr bwMode="auto">
            <a:xfrm>
              <a:off x="1001457" y="5715000"/>
              <a:ext cx="361950" cy="1589"/>
            </a:xfrm>
            <a:prstGeom prst="straightConnector1">
              <a:avLst/>
            </a:prstGeom>
            <a:ln>
              <a:headEnd type="diamond" w="lg" len="lg"/>
              <a:tailEnd type="arrow" w="lg" len="lg"/>
            </a:ln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132" name="ZoneTexte 24"/>
            <p:cNvSpPr txBox="1">
              <a:spLocks noChangeArrowheads="1"/>
            </p:cNvSpPr>
            <p:nvPr/>
          </p:nvSpPr>
          <p:spPr bwMode="auto">
            <a:xfrm>
              <a:off x="1566595" y="5530334"/>
              <a:ext cx="3558315" cy="985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fr-FR" sz="1400" dirty="0"/>
                <a:t>Représente une relation de composition :</a:t>
              </a:r>
            </a:p>
            <a:p>
              <a:pPr eaLnBrk="1" hangingPunct="1"/>
              <a:r>
                <a:rPr lang="fr-FR" sz="1400" dirty="0"/>
                <a:t>A est composé de B</a:t>
              </a:r>
              <a:br>
                <a:rPr lang="fr-FR" sz="1400" dirty="0"/>
              </a:br>
              <a:r>
                <a:rPr lang="fr-FR" sz="1400" dirty="0"/>
                <a:t>B appartient à A</a:t>
              </a:r>
            </a:p>
          </p:txBody>
        </p:sp>
        <p:sp>
          <p:nvSpPr>
            <p:cNvPr id="5133" name="ZoneTexte 25"/>
            <p:cNvSpPr txBox="1">
              <a:spLocks noChangeArrowheads="1"/>
            </p:cNvSpPr>
            <p:nvPr/>
          </p:nvSpPr>
          <p:spPr bwMode="auto">
            <a:xfrm>
              <a:off x="662903" y="5530334"/>
              <a:ext cx="304896" cy="410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fr-FR" sz="1400"/>
                <a:t>A</a:t>
              </a:r>
            </a:p>
          </p:txBody>
        </p:sp>
        <p:sp>
          <p:nvSpPr>
            <p:cNvPr id="5134" name="ZoneTexte 26"/>
            <p:cNvSpPr txBox="1">
              <a:spLocks noChangeArrowheads="1"/>
            </p:cNvSpPr>
            <p:nvPr/>
          </p:nvSpPr>
          <p:spPr bwMode="auto">
            <a:xfrm>
              <a:off x="1363407" y="5530334"/>
              <a:ext cx="304896" cy="410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fr-FR" sz="1400"/>
                <a:t>B</a:t>
              </a: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30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339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14235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La composition à l’utilisation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  <p:sp>
        <p:nvSpPr>
          <p:cNvPr id="28" name="Espace réservé du texte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Création / Destruction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Relations entre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Composition</a:t>
            </a:r>
          </a:p>
          <a:p>
            <a:pPr lvl="2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183" name="AutoShape 5"/>
          <p:cNvSpPr>
            <a:spLocks noChangeArrowheads="1"/>
          </p:cNvSpPr>
          <p:nvPr/>
        </p:nvSpPr>
        <p:spPr bwMode="auto">
          <a:xfrm>
            <a:off x="2971800" y="2419350"/>
            <a:ext cx="2525951" cy="609600"/>
          </a:xfrm>
          <a:prstGeom prst="roundRect">
            <a:avLst>
              <a:gd name="adj" fmla="val 20139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objGraph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5802550" y="2171700"/>
            <a:ext cx="3112849" cy="857250"/>
          </a:xfrm>
          <a:prstGeom prst="wedgeRoundRectCallout">
            <a:avLst>
              <a:gd name="adj1" fmla="val -63686"/>
              <a:gd name="adj2" fmla="val 1597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/>
              <a:t>Création de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objGraph</a:t>
            </a:r>
            <a:r>
              <a:rPr lang="fr-FR" sz="1200" dirty="0"/>
              <a:t> de type </a:t>
            </a:r>
            <a:r>
              <a:rPr lang="fr-FR" sz="1200" b="1" dirty="0" err="1">
                <a:solidFill>
                  <a:schemeClr val="bg1"/>
                </a:solidFill>
                <a:latin typeface="Consolas"/>
                <a:ea typeface="Calibri"/>
                <a:cs typeface="Times New Roman"/>
              </a:rPr>
              <a:t>CObjetGraphique</a:t>
            </a:r>
            <a:r>
              <a:rPr lang="fr-FR" sz="1200" dirty="0"/>
              <a:t>, donc création de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m_position</a:t>
            </a:r>
            <a:r>
              <a:rPr lang="fr-FR" sz="1200" dirty="0"/>
              <a:t> et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m_couleur</a:t>
            </a:r>
            <a:r>
              <a:rPr lang="fr-FR" sz="1200" dirty="0"/>
              <a:t> en tant que données membres de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objGraph</a:t>
            </a:r>
            <a:r>
              <a:rPr lang="fr-FR" sz="1200" dirty="0"/>
              <a:t>.</a:t>
            </a:r>
          </a:p>
        </p:txBody>
      </p:sp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92150" y="3196828"/>
            <a:ext cx="3348545" cy="16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Groupe 35"/>
          <p:cNvGrpSpPr/>
          <p:nvPr/>
        </p:nvGrpSpPr>
        <p:grpSpPr>
          <a:xfrm>
            <a:off x="3048000" y="1165623"/>
            <a:ext cx="5114654" cy="857250"/>
            <a:chOff x="3048000" y="2724150"/>
            <a:chExt cx="5114654" cy="857250"/>
          </a:xfrm>
        </p:grpSpPr>
        <p:grpSp>
          <p:nvGrpSpPr>
            <p:cNvPr id="37" name="Group 11"/>
            <p:cNvGrpSpPr>
              <a:grpSpLocks/>
            </p:cNvGrpSpPr>
            <p:nvPr/>
          </p:nvGrpSpPr>
          <p:grpSpPr bwMode="auto">
            <a:xfrm>
              <a:off x="4614173" y="2809875"/>
              <a:ext cx="1738337" cy="685800"/>
              <a:chOff x="2088" y="2688"/>
              <a:chExt cx="1584" cy="576"/>
            </a:xfrm>
          </p:grpSpPr>
          <p:sp>
            <p:nvSpPr>
              <p:cNvPr id="48" name="Rectangle 4"/>
              <p:cNvSpPr>
                <a:spLocks noChangeArrowheads="1"/>
              </p:cNvSpPr>
              <p:nvPr/>
            </p:nvSpPr>
            <p:spPr bwMode="auto">
              <a:xfrm>
                <a:off x="2088" y="2688"/>
                <a:ext cx="1584" cy="57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b="1" dirty="0" err="1"/>
                  <a:t>CObjetGraphique</a:t>
                </a:r>
                <a:endParaRPr lang="fr-FR" sz="1200" b="1" dirty="0"/>
              </a:p>
              <a:p>
                <a:pPr algn="ctr">
                  <a:lnSpc>
                    <a:spcPct val="130000"/>
                  </a:lnSpc>
                </a:pPr>
                <a:r>
                  <a:rPr lang="fr-FR" sz="1200" dirty="0"/>
                  <a:t>-</a:t>
                </a:r>
                <a:r>
                  <a:rPr lang="fr-FR" sz="1200" dirty="0" err="1"/>
                  <a:t>m_position:CPoint</a:t>
                </a:r>
                <a:endParaRPr lang="fr-FR" sz="1200" dirty="0"/>
              </a:p>
              <a:p>
                <a:pPr algn="ctr"/>
                <a:r>
                  <a:rPr lang="fr-FR" sz="1200" dirty="0"/>
                  <a:t>-</a:t>
                </a:r>
                <a:r>
                  <a:rPr lang="fr-FR" sz="1200" dirty="0" err="1"/>
                  <a:t>m_couleur:CCouleur</a:t>
                </a:r>
                <a:endParaRPr lang="fr-FR" sz="1200" dirty="0"/>
              </a:p>
            </p:txBody>
          </p:sp>
          <p:sp>
            <p:nvSpPr>
              <p:cNvPr id="49" name="Line 8"/>
              <p:cNvSpPr>
                <a:spLocks noChangeShapeType="1"/>
              </p:cNvSpPr>
              <p:nvPr/>
            </p:nvSpPr>
            <p:spPr bwMode="auto">
              <a:xfrm>
                <a:off x="2088" y="2880"/>
                <a:ext cx="1584" cy="0"/>
              </a:xfrm>
              <a:prstGeom prst="lin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  <p:grpSp>
          <p:nvGrpSpPr>
            <p:cNvPr id="38" name="Group 19"/>
            <p:cNvGrpSpPr>
              <a:grpSpLocks/>
            </p:cNvGrpSpPr>
            <p:nvPr/>
          </p:nvGrpSpPr>
          <p:grpSpPr bwMode="auto">
            <a:xfrm>
              <a:off x="3048000" y="2809875"/>
              <a:ext cx="1498604" cy="685800"/>
              <a:chOff x="252" y="2376"/>
              <a:chExt cx="2107" cy="576"/>
            </a:xfrm>
          </p:grpSpPr>
          <p:grpSp>
            <p:nvGrpSpPr>
              <p:cNvPr id="44" name="Group 10"/>
              <p:cNvGrpSpPr>
                <a:grpSpLocks/>
              </p:cNvGrpSpPr>
              <p:nvPr/>
            </p:nvGrpSpPr>
            <p:grpSpPr bwMode="auto">
              <a:xfrm>
                <a:off x="252" y="2376"/>
                <a:ext cx="1584" cy="576"/>
                <a:chOff x="288" y="2688"/>
                <a:chExt cx="1584" cy="576"/>
              </a:xfrm>
            </p:grpSpPr>
            <p:sp>
              <p:nvSpPr>
                <p:cNvPr id="46" name="Rectangle 5"/>
                <p:cNvSpPr>
                  <a:spLocks noChangeArrowheads="1"/>
                </p:cNvSpPr>
                <p:nvPr/>
              </p:nvSpPr>
              <p:spPr bwMode="auto">
                <a:xfrm>
                  <a:off x="288" y="2688"/>
                  <a:ext cx="1584" cy="576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/>
                <a:lstStyle/>
                <a:p>
                  <a:pPr algn="ctr"/>
                  <a:r>
                    <a:rPr lang="fr-FR" sz="1200" b="1" dirty="0" err="1"/>
                    <a:t>CPoint</a:t>
                  </a:r>
                  <a:endParaRPr lang="fr-FR" sz="1200" b="1" dirty="0"/>
                </a:p>
                <a:p>
                  <a:pPr algn="ctr">
                    <a:lnSpc>
                      <a:spcPct val="130000"/>
                    </a:lnSpc>
                  </a:pPr>
                  <a:r>
                    <a:rPr lang="fr-FR" sz="1200" dirty="0"/>
                    <a:t>+</a:t>
                  </a:r>
                  <a:r>
                    <a:rPr lang="fr-FR" sz="1200" dirty="0" err="1"/>
                    <a:t>x:int</a:t>
                  </a:r>
                  <a:endParaRPr lang="fr-FR" sz="1200" dirty="0"/>
                </a:p>
                <a:p>
                  <a:pPr algn="ctr"/>
                  <a:r>
                    <a:rPr lang="fr-FR" sz="1200" dirty="0"/>
                    <a:t>+</a:t>
                  </a:r>
                  <a:r>
                    <a:rPr lang="fr-FR" sz="1200" dirty="0" err="1"/>
                    <a:t>y:int</a:t>
                  </a:r>
                  <a:endParaRPr lang="fr-FR" sz="1200" dirty="0"/>
                </a:p>
              </p:txBody>
            </p:sp>
            <p:sp>
              <p:nvSpPr>
                <p:cNvPr id="47" name="Line 9"/>
                <p:cNvSpPr>
                  <a:spLocks noChangeShapeType="1"/>
                </p:cNvSpPr>
                <p:nvPr/>
              </p:nvSpPr>
              <p:spPr bwMode="auto">
                <a:xfrm>
                  <a:off x="288" y="2888"/>
                  <a:ext cx="1584" cy="0"/>
                </a:xfrm>
                <a:prstGeom prst="line">
                  <a:avLst/>
                </a:prstGeom>
                <a:solidFill>
                  <a:schemeClr val="tx2"/>
                </a:solidFill>
                <a:ln>
                  <a:solidFill>
                    <a:schemeClr val="bg2"/>
                  </a:solidFill>
                  <a:headEnd/>
                  <a:tailEnd/>
                </a:ln>
                <a:effectLst>
                  <a:outerShdw blurRad="40000" dist="20000" dir="5400000" rotWithShape="0">
                    <a:schemeClr val="dk2">
                      <a:alpha val="38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fr-FR" sz="1400"/>
                </a:p>
              </p:txBody>
            </p:sp>
          </p:grpSp>
          <p:cxnSp>
            <p:nvCxnSpPr>
              <p:cNvPr id="45" name="AutoShape 15"/>
              <p:cNvCxnSpPr>
                <a:cxnSpLocks noChangeShapeType="1"/>
                <a:endCxn id="46" idx="3"/>
              </p:cNvCxnSpPr>
              <p:nvPr/>
            </p:nvCxnSpPr>
            <p:spPr bwMode="auto">
              <a:xfrm flipH="1">
                <a:off x="1836" y="2664"/>
                <a:ext cx="523" cy="0"/>
              </a:xfrm>
              <a:prstGeom prst="straightConnector1">
                <a:avLst/>
              </a:prstGeom>
              <a:ln>
                <a:headEnd type="diamond" w="lg" len="lg"/>
                <a:tailEnd type="arrow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18"/>
            <p:cNvGrpSpPr>
              <a:grpSpLocks/>
            </p:cNvGrpSpPr>
            <p:nvPr/>
          </p:nvGrpSpPr>
          <p:grpSpPr bwMode="auto">
            <a:xfrm>
              <a:off x="6419553" y="2724150"/>
              <a:ext cx="1743101" cy="857250"/>
              <a:chOff x="3558" y="2304"/>
              <a:chExt cx="1950" cy="720"/>
            </a:xfrm>
          </p:grpSpPr>
          <p:grpSp>
            <p:nvGrpSpPr>
              <p:cNvPr id="40" name="Group 12"/>
              <p:cNvGrpSpPr>
                <a:grpSpLocks/>
              </p:cNvGrpSpPr>
              <p:nvPr/>
            </p:nvGrpSpPr>
            <p:grpSpPr bwMode="auto">
              <a:xfrm>
                <a:off x="3924" y="2304"/>
                <a:ext cx="1584" cy="720"/>
                <a:chOff x="3936" y="2688"/>
                <a:chExt cx="1584" cy="720"/>
              </a:xfrm>
            </p:grpSpPr>
            <p:sp>
              <p:nvSpPr>
                <p:cNvPr id="42" name="Rectangle 6"/>
                <p:cNvSpPr>
                  <a:spLocks noChangeArrowheads="1"/>
                </p:cNvSpPr>
                <p:nvPr/>
              </p:nvSpPr>
              <p:spPr bwMode="auto">
                <a:xfrm>
                  <a:off x="3936" y="2688"/>
                  <a:ext cx="1584" cy="720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/>
                <a:lstStyle/>
                <a:p>
                  <a:pPr algn="ctr"/>
                  <a:r>
                    <a:rPr lang="fr-FR" sz="1200" b="1" dirty="0" err="1"/>
                    <a:t>CCouleur</a:t>
                  </a:r>
                  <a:endParaRPr lang="fr-FR" sz="1200" b="1" dirty="0"/>
                </a:p>
                <a:p>
                  <a:pPr algn="ctr">
                    <a:lnSpc>
                      <a:spcPct val="130000"/>
                    </a:lnSpc>
                  </a:pPr>
                  <a:r>
                    <a:rPr lang="fr-FR" sz="1200" dirty="0"/>
                    <a:t>+</a:t>
                  </a:r>
                  <a:r>
                    <a:rPr lang="fr-FR" sz="1200" dirty="0" err="1"/>
                    <a:t>r:unsigned</a:t>
                  </a:r>
                  <a:r>
                    <a:rPr lang="fr-FR" sz="1200" dirty="0"/>
                    <a:t> char</a:t>
                  </a:r>
                </a:p>
                <a:p>
                  <a:pPr algn="ctr"/>
                  <a:r>
                    <a:rPr lang="fr-FR" sz="1200" dirty="0"/>
                    <a:t>+</a:t>
                  </a:r>
                  <a:r>
                    <a:rPr lang="fr-FR" sz="1200" dirty="0" err="1"/>
                    <a:t>g:unsigned</a:t>
                  </a:r>
                  <a:r>
                    <a:rPr lang="fr-FR" sz="1200" dirty="0"/>
                    <a:t> char</a:t>
                  </a:r>
                </a:p>
                <a:p>
                  <a:pPr algn="ctr"/>
                  <a:r>
                    <a:rPr lang="fr-FR" sz="1200" dirty="0"/>
                    <a:t>+</a:t>
                  </a:r>
                  <a:r>
                    <a:rPr lang="fr-FR" sz="1200" dirty="0" err="1"/>
                    <a:t>b:unsigned</a:t>
                  </a:r>
                  <a:r>
                    <a:rPr lang="fr-FR" sz="1200" dirty="0"/>
                    <a:t> char</a:t>
                  </a:r>
                </a:p>
              </p:txBody>
            </p:sp>
            <p:sp>
              <p:nvSpPr>
                <p:cNvPr id="43" name="Line 7"/>
                <p:cNvSpPr>
                  <a:spLocks noChangeShapeType="1"/>
                </p:cNvSpPr>
                <p:nvPr/>
              </p:nvSpPr>
              <p:spPr bwMode="auto">
                <a:xfrm>
                  <a:off x="3936" y="2880"/>
                  <a:ext cx="1584" cy="0"/>
                </a:xfrm>
                <a:prstGeom prst="line">
                  <a:avLst/>
                </a:prstGeom>
                <a:solidFill>
                  <a:schemeClr val="tx2"/>
                </a:solidFill>
                <a:ln>
                  <a:solidFill>
                    <a:schemeClr val="bg2"/>
                  </a:solidFill>
                  <a:headEnd/>
                  <a:tailEnd/>
                </a:ln>
                <a:effectLst>
                  <a:outerShdw blurRad="40000" dist="20000" dir="5400000" rotWithShape="0">
                    <a:schemeClr val="dk2">
                      <a:alpha val="38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fr-FR" sz="1400"/>
                </a:p>
              </p:txBody>
            </p:sp>
          </p:grpSp>
          <p:cxnSp>
            <p:nvCxnSpPr>
              <p:cNvPr id="41" name="AutoShape 16"/>
              <p:cNvCxnSpPr>
                <a:cxnSpLocks noChangeShapeType="1"/>
                <a:endCxn id="42" idx="1"/>
              </p:cNvCxnSpPr>
              <p:nvPr/>
            </p:nvCxnSpPr>
            <p:spPr bwMode="auto">
              <a:xfrm>
                <a:off x="3558" y="2664"/>
                <a:ext cx="366" cy="0"/>
              </a:xfrm>
              <a:prstGeom prst="straightConnector1">
                <a:avLst/>
              </a:prstGeom>
              <a:ln>
                <a:headEnd type="diamond" w="lg" len="lg"/>
                <a:tailEnd type="arrow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e 5"/>
          <p:cNvGrpSpPr/>
          <p:nvPr/>
        </p:nvGrpSpPr>
        <p:grpSpPr>
          <a:xfrm>
            <a:off x="3048000" y="2724150"/>
            <a:ext cx="5114654" cy="857250"/>
            <a:chOff x="3048000" y="2724150"/>
            <a:chExt cx="5114654" cy="857250"/>
          </a:xfrm>
        </p:grpSpPr>
        <p:grpSp>
          <p:nvGrpSpPr>
            <p:cNvPr id="50" name="Group 11"/>
            <p:cNvGrpSpPr>
              <a:grpSpLocks/>
            </p:cNvGrpSpPr>
            <p:nvPr/>
          </p:nvGrpSpPr>
          <p:grpSpPr bwMode="auto">
            <a:xfrm>
              <a:off x="4614173" y="2809875"/>
              <a:ext cx="1738337" cy="685800"/>
              <a:chOff x="2088" y="2688"/>
              <a:chExt cx="1584" cy="576"/>
            </a:xfrm>
          </p:grpSpPr>
          <p:sp>
            <p:nvSpPr>
              <p:cNvPr id="51" name="Rectangle 4"/>
              <p:cNvSpPr>
                <a:spLocks noChangeArrowheads="1"/>
              </p:cNvSpPr>
              <p:nvPr/>
            </p:nvSpPr>
            <p:spPr bwMode="auto">
              <a:xfrm>
                <a:off x="2088" y="2688"/>
                <a:ext cx="1584" cy="57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b="1" dirty="0" err="1"/>
                  <a:t>CObjetGraphique</a:t>
                </a:r>
                <a:endParaRPr lang="fr-FR" sz="1200" b="1" dirty="0"/>
              </a:p>
              <a:p>
                <a:pPr algn="ctr">
                  <a:lnSpc>
                    <a:spcPct val="130000"/>
                  </a:lnSpc>
                </a:pPr>
                <a:r>
                  <a:rPr lang="fr-FR" sz="1200" dirty="0"/>
                  <a:t>-</a:t>
                </a:r>
                <a:r>
                  <a:rPr lang="fr-FR" sz="1200" dirty="0" err="1"/>
                  <a:t>m_position:CPoint</a:t>
                </a:r>
                <a:endParaRPr lang="fr-FR" sz="1200" dirty="0"/>
              </a:p>
              <a:p>
                <a:pPr algn="ctr"/>
                <a:r>
                  <a:rPr lang="fr-FR" sz="1200" dirty="0"/>
                  <a:t>-</a:t>
                </a:r>
                <a:r>
                  <a:rPr lang="fr-FR" sz="1200" dirty="0" err="1"/>
                  <a:t>m_couleur:CCouleur</a:t>
                </a:r>
                <a:endParaRPr lang="fr-FR" sz="1200" dirty="0"/>
              </a:p>
            </p:txBody>
          </p:sp>
          <p:sp>
            <p:nvSpPr>
              <p:cNvPr id="52" name="Line 8"/>
              <p:cNvSpPr>
                <a:spLocks noChangeShapeType="1"/>
              </p:cNvSpPr>
              <p:nvPr/>
            </p:nvSpPr>
            <p:spPr bwMode="auto">
              <a:xfrm>
                <a:off x="2088" y="2880"/>
                <a:ext cx="1584" cy="0"/>
              </a:xfrm>
              <a:prstGeom prst="lin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  <p:grpSp>
          <p:nvGrpSpPr>
            <p:cNvPr id="53" name="Group 19"/>
            <p:cNvGrpSpPr>
              <a:grpSpLocks/>
            </p:cNvGrpSpPr>
            <p:nvPr/>
          </p:nvGrpSpPr>
          <p:grpSpPr bwMode="auto">
            <a:xfrm>
              <a:off x="3048000" y="2809875"/>
              <a:ext cx="1498604" cy="685800"/>
              <a:chOff x="252" y="2376"/>
              <a:chExt cx="2107" cy="576"/>
            </a:xfrm>
          </p:grpSpPr>
          <p:grpSp>
            <p:nvGrpSpPr>
              <p:cNvPr id="54" name="Group 10"/>
              <p:cNvGrpSpPr>
                <a:grpSpLocks/>
              </p:cNvGrpSpPr>
              <p:nvPr/>
            </p:nvGrpSpPr>
            <p:grpSpPr bwMode="auto">
              <a:xfrm>
                <a:off x="252" y="2376"/>
                <a:ext cx="1584" cy="576"/>
                <a:chOff x="288" y="2688"/>
                <a:chExt cx="1584" cy="576"/>
              </a:xfrm>
            </p:grpSpPr>
            <p:sp>
              <p:nvSpPr>
                <p:cNvPr id="56" name="Rectangle 5"/>
                <p:cNvSpPr>
                  <a:spLocks noChangeArrowheads="1"/>
                </p:cNvSpPr>
                <p:nvPr/>
              </p:nvSpPr>
              <p:spPr bwMode="auto">
                <a:xfrm>
                  <a:off x="288" y="2688"/>
                  <a:ext cx="1584" cy="576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/>
                <a:lstStyle/>
                <a:p>
                  <a:pPr algn="ctr"/>
                  <a:r>
                    <a:rPr lang="fr-FR" sz="1200" b="1" dirty="0" err="1"/>
                    <a:t>CPoint</a:t>
                  </a:r>
                  <a:endParaRPr lang="fr-FR" sz="1200" b="1" dirty="0"/>
                </a:p>
                <a:p>
                  <a:pPr algn="ctr">
                    <a:lnSpc>
                      <a:spcPct val="130000"/>
                    </a:lnSpc>
                  </a:pPr>
                  <a:r>
                    <a:rPr lang="fr-FR" sz="1200" dirty="0"/>
                    <a:t>+</a:t>
                  </a:r>
                  <a:r>
                    <a:rPr lang="fr-FR" sz="1200" dirty="0" err="1"/>
                    <a:t>x:int</a:t>
                  </a:r>
                  <a:endParaRPr lang="fr-FR" sz="1200" dirty="0"/>
                </a:p>
                <a:p>
                  <a:pPr algn="ctr"/>
                  <a:r>
                    <a:rPr lang="fr-FR" sz="1200" dirty="0"/>
                    <a:t>+</a:t>
                  </a:r>
                  <a:r>
                    <a:rPr lang="fr-FR" sz="1200" dirty="0" err="1"/>
                    <a:t>y:int</a:t>
                  </a:r>
                  <a:endParaRPr lang="fr-FR" sz="1200" dirty="0"/>
                </a:p>
              </p:txBody>
            </p:sp>
            <p:sp>
              <p:nvSpPr>
                <p:cNvPr id="57" name="Line 9"/>
                <p:cNvSpPr>
                  <a:spLocks noChangeShapeType="1"/>
                </p:cNvSpPr>
                <p:nvPr/>
              </p:nvSpPr>
              <p:spPr bwMode="auto">
                <a:xfrm>
                  <a:off x="288" y="2888"/>
                  <a:ext cx="1584" cy="0"/>
                </a:xfrm>
                <a:prstGeom prst="line">
                  <a:avLst/>
                </a:prstGeom>
                <a:solidFill>
                  <a:schemeClr val="tx2"/>
                </a:solidFill>
                <a:ln>
                  <a:solidFill>
                    <a:schemeClr val="bg2"/>
                  </a:solidFill>
                  <a:headEnd/>
                  <a:tailEnd/>
                </a:ln>
                <a:effectLst>
                  <a:outerShdw blurRad="40000" dist="20000" dir="5400000" rotWithShape="0">
                    <a:schemeClr val="dk2">
                      <a:alpha val="38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fr-FR" sz="1400"/>
                </a:p>
              </p:txBody>
            </p:sp>
          </p:grpSp>
          <p:cxnSp>
            <p:nvCxnSpPr>
              <p:cNvPr id="55" name="AutoShape 15"/>
              <p:cNvCxnSpPr>
                <a:cxnSpLocks noChangeShapeType="1"/>
                <a:endCxn id="56" idx="3"/>
              </p:cNvCxnSpPr>
              <p:nvPr/>
            </p:nvCxnSpPr>
            <p:spPr bwMode="auto">
              <a:xfrm flipH="1">
                <a:off x="1836" y="2664"/>
                <a:ext cx="523" cy="0"/>
              </a:xfrm>
              <a:prstGeom prst="straightConnector1">
                <a:avLst/>
              </a:prstGeom>
              <a:ln>
                <a:headEnd type="diamond" w="lg" len="lg"/>
                <a:tailEnd type="arrow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18"/>
            <p:cNvGrpSpPr>
              <a:grpSpLocks/>
            </p:cNvGrpSpPr>
            <p:nvPr/>
          </p:nvGrpSpPr>
          <p:grpSpPr bwMode="auto">
            <a:xfrm>
              <a:off x="6419553" y="2724150"/>
              <a:ext cx="1743101" cy="857250"/>
              <a:chOff x="3558" y="2304"/>
              <a:chExt cx="1950" cy="720"/>
            </a:xfrm>
          </p:grpSpPr>
          <p:grpSp>
            <p:nvGrpSpPr>
              <p:cNvPr id="59" name="Group 12"/>
              <p:cNvGrpSpPr>
                <a:grpSpLocks/>
              </p:cNvGrpSpPr>
              <p:nvPr/>
            </p:nvGrpSpPr>
            <p:grpSpPr bwMode="auto">
              <a:xfrm>
                <a:off x="3924" y="2304"/>
                <a:ext cx="1584" cy="720"/>
                <a:chOff x="3936" y="2688"/>
                <a:chExt cx="1584" cy="720"/>
              </a:xfrm>
            </p:grpSpPr>
            <p:sp>
              <p:nvSpPr>
                <p:cNvPr id="61" name="Rectangle 6"/>
                <p:cNvSpPr>
                  <a:spLocks noChangeArrowheads="1"/>
                </p:cNvSpPr>
                <p:nvPr/>
              </p:nvSpPr>
              <p:spPr bwMode="auto">
                <a:xfrm>
                  <a:off x="3936" y="2688"/>
                  <a:ext cx="1584" cy="720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/>
                <a:lstStyle/>
                <a:p>
                  <a:pPr algn="ctr"/>
                  <a:r>
                    <a:rPr lang="fr-FR" sz="1200" b="1" dirty="0" err="1"/>
                    <a:t>CCouleur</a:t>
                  </a:r>
                  <a:endParaRPr lang="fr-FR" sz="1200" b="1" dirty="0"/>
                </a:p>
                <a:p>
                  <a:pPr algn="ctr">
                    <a:lnSpc>
                      <a:spcPct val="130000"/>
                    </a:lnSpc>
                  </a:pPr>
                  <a:r>
                    <a:rPr lang="fr-FR" sz="1200" dirty="0"/>
                    <a:t>+</a:t>
                  </a:r>
                  <a:r>
                    <a:rPr lang="fr-FR" sz="1200" dirty="0" err="1"/>
                    <a:t>r:unsigned</a:t>
                  </a:r>
                  <a:r>
                    <a:rPr lang="fr-FR" sz="1200" dirty="0"/>
                    <a:t> char</a:t>
                  </a:r>
                </a:p>
                <a:p>
                  <a:pPr algn="ctr"/>
                  <a:r>
                    <a:rPr lang="fr-FR" sz="1200" dirty="0"/>
                    <a:t>+</a:t>
                  </a:r>
                  <a:r>
                    <a:rPr lang="fr-FR" sz="1200" dirty="0" err="1"/>
                    <a:t>g:unsigned</a:t>
                  </a:r>
                  <a:r>
                    <a:rPr lang="fr-FR" sz="1200" dirty="0"/>
                    <a:t> char</a:t>
                  </a:r>
                </a:p>
                <a:p>
                  <a:pPr algn="ctr"/>
                  <a:r>
                    <a:rPr lang="fr-FR" sz="1200" dirty="0"/>
                    <a:t>+</a:t>
                  </a:r>
                  <a:r>
                    <a:rPr lang="fr-FR" sz="1200" dirty="0" err="1"/>
                    <a:t>b:unsigned</a:t>
                  </a:r>
                  <a:r>
                    <a:rPr lang="fr-FR" sz="1200" dirty="0"/>
                    <a:t> char</a:t>
                  </a:r>
                </a:p>
              </p:txBody>
            </p:sp>
            <p:sp>
              <p:nvSpPr>
                <p:cNvPr id="62" name="Line 7"/>
                <p:cNvSpPr>
                  <a:spLocks noChangeShapeType="1"/>
                </p:cNvSpPr>
                <p:nvPr/>
              </p:nvSpPr>
              <p:spPr bwMode="auto">
                <a:xfrm>
                  <a:off x="3936" y="2880"/>
                  <a:ext cx="1584" cy="0"/>
                </a:xfrm>
                <a:prstGeom prst="line">
                  <a:avLst/>
                </a:prstGeom>
                <a:solidFill>
                  <a:schemeClr val="tx2"/>
                </a:solidFill>
                <a:ln>
                  <a:solidFill>
                    <a:schemeClr val="bg2"/>
                  </a:solidFill>
                  <a:headEnd/>
                  <a:tailEnd/>
                </a:ln>
                <a:effectLst>
                  <a:outerShdw blurRad="40000" dist="20000" dir="5400000" rotWithShape="0">
                    <a:schemeClr val="dk2">
                      <a:alpha val="38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fr-FR" sz="1400"/>
                </a:p>
              </p:txBody>
            </p:sp>
          </p:grpSp>
          <p:cxnSp>
            <p:nvCxnSpPr>
              <p:cNvPr id="60" name="AutoShape 16"/>
              <p:cNvCxnSpPr>
                <a:cxnSpLocks noChangeShapeType="1"/>
                <a:endCxn id="61" idx="1"/>
              </p:cNvCxnSpPr>
              <p:nvPr/>
            </p:nvCxnSpPr>
            <p:spPr bwMode="auto">
              <a:xfrm>
                <a:off x="3558" y="2664"/>
                <a:ext cx="366" cy="0"/>
              </a:xfrm>
              <a:prstGeom prst="straightConnector1">
                <a:avLst/>
              </a:prstGeom>
              <a:ln>
                <a:headEnd type="diamond" w="lg" len="lg"/>
                <a:tailEnd type="arrow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5763050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45679E-6 L -8.33333E-7 0.30308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3" grpId="0" animBg="1"/>
      <p:bldP spid="1413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La composition à l’utilisation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40</a:t>
            </a:fld>
            <a:endParaRPr lang="fr-FR" dirty="0"/>
          </a:p>
        </p:txBody>
      </p:sp>
      <p:sp>
        <p:nvSpPr>
          <p:cNvPr id="36" name="AutoShape 5"/>
          <p:cNvSpPr>
            <a:spLocks noChangeArrowheads="1"/>
          </p:cNvSpPr>
          <p:nvPr/>
        </p:nvSpPr>
        <p:spPr bwMode="auto">
          <a:xfrm>
            <a:off x="2971800" y="2419350"/>
            <a:ext cx="2525951" cy="609600"/>
          </a:xfrm>
          <a:prstGeom prst="roundRect">
            <a:avLst>
              <a:gd name="adj" fmla="val 20139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objGraph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Espace réservé du texte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Création / Destruction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Relations entre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Composition</a:t>
            </a:r>
          </a:p>
          <a:p>
            <a:pPr lvl="2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5824217" y="2647950"/>
            <a:ext cx="2743200" cy="1066800"/>
          </a:xfrm>
          <a:prstGeom prst="wedgeRoundRectCallout">
            <a:avLst>
              <a:gd name="adj1" fmla="val -145456"/>
              <a:gd name="adj2" fmla="val -2538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/>
              <a:t>Destruction de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objGraph</a:t>
            </a:r>
            <a:r>
              <a:rPr lang="fr-FR" sz="1200" dirty="0"/>
              <a:t> de type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CObjetGraphique</a:t>
            </a:r>
            <a:r>
              <a:rPr lang="fr-FR" sz="1200" dirty="0"/>
              <a:t>, donc destruction de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m_position</a:t>
            </a:r>
            <a:r>
              <a:rPr lang="fr-FR" sz="1200" dirty="0"/>
              <a:t> et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m_couleur</a:t>
            </a:r>
            <a:r>
              <a:rPr lang="fr-FR" sz="1200" dirty="0"/>
              <a:t> qui sont inclus dans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objGraph</a:t>
            </a:r>
            <a:r>
              <a:rPr lang="fr-FR" sz="1200" dirty="0"/>
              <a:t>.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3048000" y="1165623"/>
            <a:ext cx="5114654" cy="857250"/>
            <a:chOff x="3048000" y="2724150"/>
            <a:chExt cx="5114654" cy="857250"/>
          </a:xfrm>
        </p:grpSpPr>
        <p:grpSp>
          <p:nvGrpSpPr>
            <p:cNvPr id="22" name="Group 11"/>
            <p:cNvGrpSpPr>
              <a:grpSpLocks/>
            </p:cNvGrpSpPr>
            <p:nvPr/>
          </p:nvGrpSpPr>
          <p:grpSpPr bwMode="auto">
            <a:xfrm>
              <a:off x="4614173" y="2809875"/>
              <a:ext cx="1738337" cy="685800"/>
              <a:chOff x="2088" y="2688"/>
              <a:chExt cx="1584" cy="576"/>
            </a:xfrm>
          </p:grpSpPr>
          <p:sp>
            <p:nvSpPr>
              <p:cNvPr id="34" name="Rectangle 4"/>
              <p:cNvSpPr>
                <a:spLocks noChangeArrowheads="1"/>
              </p:cNvSpPr>
              <p:nvPr/>
            </p:nvSpPr>
            <p:spPr bwMode="auto">
              <a:xfrm>
                <a:off x="2088" y="2688"/>
                <a:ext cx="1584" cy="57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b="1" dirty="0" err="1"/>
                  <a:t>CObjetGraphique</a:t>
                </a:r>
                <a:endParaRPr lang="fr-FR" sz="1200" b="1" dirty="0"/>
              </a:p>
              <a:p>
                <a:pPr algn="ctr">
                  <a:lnSpc>
                    <a:spcPct val="130000"/>
                  </a:lnSpc>
                </a:pPr>
                <a:r>
                  <a:rPr lang="fr-FR" sz="1200" dirty="0"/>
                  <a:t>-</a:t>
                </a:r>
                <a:r>
                  <a:rPr lang="fr-FR" sz="1200" dirty="0" err="1"/>
                  <a:t>m_position:CPoint</a:t>
                </a:r>
                <a:endParaRPr lang="fr-FR" sz="1200" dirty="0"/>
              </a:p>
              <a:p>
                <a:pPr algn="ctr"/>
                <a:r>
                  <a:rPr lang="fr-FR" sz="1200" dirty="0"/>
                  <a:t>-</a:t>
                </a:r>
                <a:r>
                  <a:rPr lang="fr-FR" sz="1200" dirty="0" err="1"/>
                  <a:t>m_couleur:CCouleur</a:t>
                </a:r>
                <a:endParaRPr lang="fr-FR" sz="1200" dirty="0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2088" y="2880"/>
                <a:ext cx="1584" cy="0"/>
              </a:xfrm>
              <a:prstGeom prst="lin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  <p:grpSp>
          <p:nvGrpSpPr>
            <p:cNvPr id="23" name="Group 19"/>
            <p:cNvGrpSpPr>
              <a:grpSpLocks/>
            </p:cNvGrpSpPr>
            <p:nvPr/>
          </p:nvGrpSpPr>
          <p:grpSpPr bwMode="auto">
            <a:xfrm>
              <a:off x="3048000" y="2809875"/>
              <a:ext cx="1505005" cy="685800"/>
              <a:chOff x="252" y="2376"/>
              <a:chExt cx="2116" cy="576"/>
            </a:xfrm>
          </p:grpSpPr>
          <p:grpSp>
            <p:nvGrpSpPr>
              <p:cNvPr id="30" name="Group 10"/>
              <p:cNvGrpSpPr>
                <a:grpSpLocks/>
              </p:cNvGrpSpPr>
              <p:nvPr/>
            </p:nvGrpSpPr>
            <p:grpSpPr bwMode="auto">
              <a:xfrm>
                <a:off x="252" y="2376"/>
                <a:ext cx="1584" cy="576"/>
                <a:chOff x="288" y="2688"/>
                <a:chExt cx="1584" cy="576"/>
              </a:xfrm>
            </p:grpSpPr>
            <p:sp>
              <p:nvSpPr>
                <p:cNvPr id="32" name="Rectangle 5"/>
                <p:cNvSpPr>
                  <a:spLocks noChangeArrowheads="1"/>
                </p:cNvSpPr>
                <p:nvPr/>
              </p:nvSpPr>
              <p:spPr bwMode="auto">
                <a:xfrm>
                  <a:off x="288" y="2688"/>
                  <a:ext cx="1584" cy="576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/>
                <a:lstStyle/>
                <a:p>
                  <a:pPr algn="ctr"/>
                  <a:r>
                    <a:rPr lang="fr-FR" sz="1200" b="1" dirty="0" err="1"/>
                    <a:t>CPoint</a:t>
                  </a:r>
                  <a:endParaRPr lang="fr-FR" sz="1200" b="1" dirty="0"/>
                </a:p>
                <a:p>
                  <a:pPr algn="ctr">
                    <a:lnSpc>
                      <a:spcPct val="130000"/>
                    </a:lnSpc>
                  </a:pPr>
                  <a:r>
                    <a:rPr lang="fr-FR" sz="1200" dirty="0"/>
                    <a:t>+</a:t>
                  </a:r>
                  <a:r>
                    <a:rPr lang="fr-FR" sz="1200" dirty="0" err="1"/>
                    <a:t>x:int</a:t>
                  </a:r>
                  <a:endParaRPr lang="fr-FR" sz="1200" dirty="0"/>
                </a:p>
                <a:p>
                  <a:pPr algn="ctr"/>
                  <a:r>
                    <a:rPr lang="fr-FR" sz="1200" dirty="0"/>
                    <a:t>+</a:t>
                  </a:r>
                  <a:r>
                    <a:rPr lang="fr-FR" sz="1200" dirty="0" err="1"/>
                    <a:t>y:int</a:t>
                  </a:r>
                  <a:endParaRPr lang="fr-FR" sz="1200" dirty="0"/>
                </a:p>
              </p:txBody>
            </p:sp>
            <p:sp>
              <p:nvSpPr>
                <p:cNvPr id="33" name="Line 9"/>
                <p:cNvSpPr>
                  <a:spLocks noChangeShapeType="1"/>
                </p:cNvSpPr>
                <p:nvPr/>
              </p:nvSpPr>
              <p:spPr bwMode="auto">
                <a:xfrm>
                  <a:off x="288" y="2888"/>
                  <a:ext cx="1584" cy="0"/>
                </a:xfrm>
                <a:prstGeom prst="line">
                  <a:avLst/>
                </a:prstGeom>
                <a:solidFill>
                  <a:schemeClr val="tx2"/>
                </a:solidFill>
                <a:ln>
                  <a:solidFill>
                    <a:schemeClr val="bg2"/>
                  </a:solidFill>
                  <a:headEnd/>
                  <a:tailEnd/>
                </a:ln>
                <a:effectLst>
                  <a:outerShdw blurRad="40000" dist="20000" dir="5400000" rotWithShape="0">
                    <a:schemeClr val="dk2">
                      <a:alpha val="38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fr-FR" sz="1400"/>
                </a:p>
              </p:txBody>
            </p:sp>
          </p:grpSp>
          <p:cxnSp>
            <p:nvCxnSpPr>
              <p:cNvPr id="31" name="AutoShape 15"/>
              <p:cNvCxnSpPr>
                <a:cxnSpLocks noChangeShapeType="1"/>
                <a:endCxn id="32" idx="3"/>
              </p:cNvCxnSpPr>
              <p:nvPr/>
            </p:nvCxnSpPr>
            <p:spPr bwMode="auto">
              <a:xfrm flipH="1">
                <a:off x="1836" y="2664"/>
                <a:ext cx="532" cy="0"/>
              </a:xfrm>
              <a:prstGeom prst="straightConnector1">
                <a:avLst/>
              </a:prstGeom>
              <a:ln>
                <a:headEnd type="diamond" w="lg" len="lg"/>
                <a:tailEnd type="arrow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6419553" y="2724150"/>
              <a:ext cx="1743101" cy="857250"/>
              <a:chOff x="3558" y="2304"/>
              <a:chExt cx="1950" cy="720"/>
            </a:xfrm>
          </p:grpSpPr>
          <p:grpSp>
            <p:nvGrpSpPr>
              <p:cNvPr id="25" name="Group 12"/>
              <p:cNvGrpSpPr>
                <a:grpSpLocks/>
              </p:cNvGrpSpPr>
              <p:nvPr/>
            </p:nvGrpSpPr>
            <p:grpSpPr bwMode="auto">
              <a:xfrm>
                <a:off x="3924" y="2304"/>
                <a:ext cx="1584" cy="720"/>
                <a:chOff x="3936" y="2688"/>
                <a:chExt cx="1584" cy="720"/>
              </a:xfrm>
            </p:grpSpPr>
            <p:sp>
              <p:nvSpPr>
                <p:cNvPr id="27" name="Rectangle 6"/>
                <p:cNvSpPr>
                  <a:spLocks noChangeArrowheads="1"/>
                </p:cNvSpPr>
                <p:nvPr/>
              </p:nvSpPr>
              <p:spPr bwMode="auto">
                <a:xfrm>
                  <a:off x="3936" y="2688"/>
                  <a:ext cx="1584" cy="720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/>
                <a:lstStyle/>
                <a:p>
                  <a:pPr algn="ctr"/>
                  <a:r>
                    <a:rPr lang="fr-FR" sz="1200" b="1" dirty="0" err="1"/>
                    <a:t>CCouleur</a:t>
                  </a:r>
                  <a:endParaRPr lang="fr-FR" sz="1200" b="1" dirty="0"/>
                </a:p>
                <a:p>
                  <a:pPr algn="ctr">
                    <a:lnSpc>
                      <a:spcPct val="130000"/>
                    </a:lnSpc>
                  </a:pPr>
                  <a:r>
                    <a:rPr lang="fr-FR" sz="1200" dirty="0"/>
                    <a:t>+</a:t>
                  </a:r>
                  <a:r>
                    <a:rPr lang="fr-FR" sz="1200" dirty="0" err="1"/>
                    <a:t>r:unsigned</a:t>
                  </a:r>
                  <a:r>
                    <a:rPr lang="fr-FR" sz="1200" dirty="0"/>
                    <a:t> char</a:t>
                  </a:r>
                </a:p>
                <a:p>
                  <a:pPr algn="ctr"/>
                  <a:r>
                    <a:rPr lang="fr-FR" sz="1200" dirty="0"/>
                    <a:t>+</a:t>
                  </a:r>
                  <a:r>
                    <a:rPr lang="fr-FR" sz="1200" dirty="0" err="1"/>
                    <a:t>g:unsigned</a:t>
                  </a:r>
                  <a:r>
                    <a:rPr lang="fr-FR" sz="1200" dirty="0"/>
                    <a:t> char</a:t>
                  </a:r>
                </a:p>
                <a:p>
                  <a:pPr algn="ctr"/>
                  <a:r>
                    <a:rPr lang="fr-FR" sz="1200" dirty="0"/>
                    <a:t>+</a:t>
                  </a:r>
                  <a:r>
                    <a:rPr lang="fr-FR" sz="1200" dirty="0" err="1"/>
                    <a:t>b:unsigned</a:t>
                  </a:r>
                  <a:r>
                    <a:rPr lang="fr-FR" sz="1200" dirty="0"/>
                    <a:t> char</a:t>
                  </a:r>
                </a:p>
              </p:txBody>
            </p:sp>
            <p:sp>
              <p:nvSpPr>
                <p:cNvPr id="29" name="Line 7"/>
                <p:cNvSpPr>
                  <a:spLocks noChangeShapeType="1"/>
                </p:cNvSpPr>
                <p:nvPr/>
              </p:nvSpPr>
              <p:spPr bwMode="auto">
                <a:xfrm>
                  <a:off x="3936" y="2880"/>
                  <a:ext cx="1584" cy="0"/>
                </a:xfrm>
                <a:prstGeom prst="line">
                  <a:avLst/>
                </a:prstGeom>
                <a:solidFill>
                  <a:schemeClr val="tx2"/>
                </a:solidFill>
                <a:ln>
                  <a:solidFill>
                    <a:schemeClr val="bg2"/>
                  </a:solidFill>
                  <a:headEnd/>
                  <a:tailEnd/>
                </a:ln>
                <a:effectLst>
                  <a:outerShdw blurRad="40000" dist="20000" dir="5400000" rotWithShape="0">
                    <a:schemeClr val="dk2">
                      <a:alpha val="38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endParaRPr lang="fr-FR" sz="1400"/>
                </a:p>
              </p:txBody>
            </p:sp>
          </p:grpSp>
          <p:cxnSp>
            <p:nvCxnSpPr>
              <p:cNvPr id="26" name="AutoShape 16"/>
              <p:cNvCxnSpPr>
                <a:cxnSpLocks noChangeShapeType="1"/>
                <a:endCxn id="27" idx="1"/>
              </p:cNvCxnSpPr>
              <p:nvPr/>
            </p:nvCxnSpPr>
            <p:spPr bwMode="auto">
              <a:xfrm>
                <a:off x="3558" y="2664"/>
                <a:ext cx="366" cy="0"/>
              </a:xfrm>
              <a:prstGeom prst="straightConnector1">
                <a:avLst/>
              </a:prstGeom>
              <a:ln>
                <a:headEnd type="diamond" w="lg" len="lg"/>
                <a:tailEnd type="arrow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4134509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Initialisation d’objets membres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fr-FR" sz="1800" dirty="0"/>
              <a:t>Soit le constructeur de </a:t>
            </a:r>
            <a:r>
              <a:rPr lang="fr-FR" sz="18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800" dirty="0"/>
              <a:t> :</a:t>
            </a:r>
          </a:p>
          <a:p>
            <a:pPr>
              <a:defRPr/>
            </a:pPr>
            <a:endParaRPr lang="fr-FR" sz="1800" dirty="0"/>
          </a:p>
          <a:p>
            <a:pPr>
              <a:defRPr/>
            </a:pPr>
            <a:endParaRPr lang="fr-FR" sz="1800" dirty="0"/>
          </a:p>
          <a:p>
            <a:pPr>
              <a:defRPr/>
            </a:pPr>
            <a:endParaRPr lang="fr-FR" sz="1800" dirty="0"/>
          </a:p>
          <a:p>
            <a:pPr>
              <a:defRPr/>
            </a:pPr>
            <a:endParaRPr lang="fr-FR" sz="1800" dirty="0"/>
          </a:p>
          <a:p>
            <a:pPr>
              <a:defRPr/>
            </a:pPr>
            <a:endParaRPr lang="fr-FR" sz="1800" dirty="0"/>
          </a:p>
          <a:p>
            <a:pPr>
              <a:defRPr/>
            </a:pPr>
            <a:endParaRPr lang="fr-FR" sz="1800" dirty="0"/>
          </a:p>
          <a:p>
            <a:pPr>
              <a:defRPr/>
            </a:pPr>
            <a:endParaRPr lang="fr-FR" sz="1800" dirty="0"/>
          </a:p>
          <a:p>
            <a:pPr>
              <a:defRPr/>
            </a:pPr>
            <a:endParaRPr lang="fr-FR" sz="1800" dirty="0"/>
          </a:p>
          <a:p>
            <a:pPr>
              <a:defRPr/>
            </a:pPr>
            <a:endParaRPr lang="fr-FR" sz="1800" dirty="0"/>
          </a:p>
          <a:p>
            <a:pPr>
              <a:defRPr/>
            </a:pPr>
            <a:endParaRPr lang="fr-FR" sz="1800" dirty="0"/>
          </a:p>
          <a:p>
            <a:pPr>
              <a:defRPr/>
            </a:pPr>
            <a:endParaRPr lang="fr-FR" sz="1800" dirty="0"/>
          </a:p>
          <a:p>
            <a:pPr>
              <a:defRPr/>
            </a:pPr>
            <a:endParaRPr lang="fr-FR" sz="1800" dirty="0"/>
          </a:p>
          <a:p>
            <a:pPr>
              <a:defRPr/>
            </a:pPr>
            <a:r>
              <a:rPr lang="fr-FR" sz="1800" dirty="0"/>
              <a:t>Que se passerait-il si la classe </a:t>
            </a:r>
            <a:r>
              <a:rPr lang="fr-FR" sz="18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fr-FR" sz="1800" dirty="0">
                <a:solidFill>
                  <a:srgbClr val="2B91AF"/>
                </a:solidFill>
              </a:rPr>
              <a:t> </a:t>
            </a:r>
            <a:r>
              <a:rPr lang="fr-FR" sz="1800" dirty="0"/>
              <a:t>n’avait pas de constructeur par défaut ?</a:t>
            </a:r>
          </a:p>
          <a:p>
            <a:pPr lvl="1">
              <a:defRPr/>
            </a:pPr>
            <a:r>
              <a:rPr lang="fr-FR" sz="1400" dirty="0"/>
              <a:t>Le programme ne pourrait pas être compilé !</a:t>
            </a:r>
          </a:p>
          <a:p>
            <a:pPr lvl="1">
              <a:defRPr/>
            </a:pPr>
            <a:endParaRPr lang="fr-FR" sz="20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Création / Destruction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Allocation dynamique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Pointeurs intelligents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 de situation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Relations entre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Composition</a:t>
            </a:r>
          </a:p>
          <a:p>
            <a:pPr lvl="2"/>
            <a:r>
              <a:rPr lang="fr-FR" dirty="0">
                <a:solidFill>
                  <a:schemeClr val="bg2"/>
                </a:solidFill>
              </a:rPr>
              <a:t>Définition</a:t>
            </a:r>
          </a:p>
          <a:p>
            <a:pPr lvl="2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Initialisation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 dirty="0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172" name="AutoShape 5"/>
          <p:cNvSpPr>
            <a:spLocks noChangeArrowheads="1"/>
          </p:cNvSpPr>
          <p:nvPr/>
        </p:nvSpPr>
        <p:spPr bwMode="auto">
          <a:xfrm>
            <a:off x="3033889" y="1352550"/>
            <a:ext cx="5218289" cy="1428750"/>
          </a:xfrm>
          <a:prstGeom prst="roundRect">
            <a:avLst>
              <a:gd name="adj" fmla="val 7815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pos 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2366433" y="2857500"/>
            <a:ext cx="6553200" cy="1200150"/>
          </a:xfrm>
          <a:prstGeom prst="roundRect">
            <a:avLst>
              <a:gd name="adj" fmla="val 7815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&amp;pos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=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0, 0 }*/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=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CCouleur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0, 0, 0 }*/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m_position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pos;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3966633" y="3370183"/>
            <a:ext cx="5101167" cy="306467"/>
          </a:xfrm>
          <a:prstGeom prst="wedgeRoundRectCallout">
            <a:avLst>
              <a:gd name="adj1" fmla="val -78376"/>
              <a:gd name="adj2" fmla="val -62377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200" dirty="0"/>
              <a:t>Création de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m_position</a:t>
            </a:r>
            <a:r>
              <a:rPr lang="fr-FR" sz="1200" dirty="0"/>
              <a:t> et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m_couleur</a:t>
            </a:r>
            <a:r>
              <a:rPr lang="fr-FR" sz="1200" dirty="0"/>
              <a:t> avec le constructeur par défaut</a:t>
            </a:r>
          </a:p>
        </p:txBody>
      </p:sp>
      <p:sp>
        <p:nvSpPr>
          <p:cNvPr id="141321" name="AutoShape 9"/>
          <p:cNvSpPr>
            <a:spLocks noChangeArrowheads="1"/>
          </p:cNvSpPr>
          <p:nvPr/>
        </p:nvSpPr>
        <p:spPr bwMode="auto">
          <a:xfrm>
            <a:off x="4870457" y="3752850"/>
            <a:ext cx="4176889" cy="306467"/>
          </a:xfrm>
          <a:prstGeom prst="wedgeRoundRectCallout">
            <a:avLst>
              <a:gd name="adj1" fmla="val -71784"/>
              <a:gd name="adj2" fmla="val -6331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fr-FR" sz="1200" dirty="0"/>
              <a:t>Affectation de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fr-FR" sz="1200" dirty="0"/>
              <a:t> à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m_position</a:t>
            </a:r>
            <a:r>
              <a:rPr lang="fr-FR" sz="1200" dirty="0"/>
              <a:t> et de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coul</a:t>
            </a:r>
            <a:r>
              <a:rPr lang="fr-FR" sz="1200" dirty="0"/>
              <a:t> à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m_couleur</a:t>
            </a:r>
            <a:endParaRPr lang="fr-FR" sz="1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9063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0" grpId="0" animBg="1"/>
      <p:bldP spid="1413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Initialisation d’objets membres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sz="1500" dirty="0"/>
              <a:t>Soit le constructeur de </a:t>
            </a:r>
            <a:r>
              <a:rPr lang="fr-FR" sz="15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500" dirty="0">
                <a:solidFill>
                  <a:srgbClr val="2B91AF"/>
                </a:solidFill>
              </a:rPr>
              <a:t> </a:t>
            </a:r>
            <a:r>
              <a:rPr lang="fr-FR" sz="1500" dirty="0"/>
              <a:t>:</a:t>
            </a:r>
          </a:p>
          <a:p>
            <a:pPr>
              <a:defRPr/>
            </a:pPr>
            <a:endParaRPr lang="fr-FR" sz="1600" dirty="0"/>
          </a:p>
          <a:p>
            <a:pPr>
              <a:defRPr/>
            </a:pPr>
            <a:endParaRPr lang="fr-FR" sz="1600" dirty="0"/>
          </a:p>
          <a:p>
            <a:pPr lvl="3">
              <a:defRPr/>
            </a:pPr>
            <a:endParaRPr lang="fr-FR" sz="1100" dirty="0"/>
          </a:p>
          <a:p>
            <a:pPr lvl="3">
              <a:defRPr/>
            </a:pPr>
            <a:endParaRPr lang="fr-FR" sz="1100" dirty="0"/>
          </a:p>
          <a:p>
            <a:pPr lvl="2">
              <a:defRPr/>
            </a:pPr>
            <a:endParaRPr lang="fr-FR" sz="800" dirty="0"/>
          </a:p>
          <a:p>
            <a:pPr lvl="2">
              <a:defRPr/>
            </a:pPr>
            <a:endParaRPr lang="fr-FR" sz="1000" dirty="0"/>
          </a:p>
          <a:p>
            <a:pPr lvl="2">
              <a:defRPr/>
            </a:pPr>
            <a:endParaRPr lang="fr-FR" sz="1000" dirty="0"/>
          </a:p>
          <a:p>
            <a:pPr>
              <a:defRPr/>
            </a:pPr>
            <a:r>
              <a:rPr lang="fr-FR" sz="1600" dirty="0"/>
              <a:t>Sa définition peut-être :</a:t>
            </a:r>
            <a:endParaRPr lang="fr-FR" sz="1200" dirty="0"/>
          </a:p>
          <a:p>
            <a:pPr lvl="1">
              <a:defRPr/>
            </a:pPr>
            <a:r>
              <a:rPr lang="fr-FR" sz="1400" dirty="0"/>
              <a:t>En utilisant la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liste d’initialisation du constructeur</a:t>
            </a:r>
            <a:r>
              <a:rPr lang="fr-FR" sz="1400" dirty="0"/>
              <a:t> :</a:t>
            </a:r>
          </a:p>
          <a:p>
            <a:endParaRPr lang="fr-FR" sz="20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sp>
        <p:nvSpPr>
          <p:cNvPr id="16" name="Espace réservé du texte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Création / Destruction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Relations entre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Composition</a:t>
            </a:r>
          </a:p>
          <a:p>
            <a:pPr lvl="2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2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2366433" y="3562350"/>
            <a:ext cx="6553200" cy="1143000"/>
          </a:xfrm>
          <a:prstGeom prst="roundRect">
            <a:avLst>
              <a:gd name="adj" fmla="val 7815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&amp;pos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=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0, 0 }*/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 =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CCouleur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0, 0, 0 }*/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m_position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pos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322" name="AutoShape 10"/>
          <p:cNvSpPr>
            <a:spLocks noChangeArrowheads="1"/>
          </p:cNvSpPr>
          <p:nvPr/>
        </p:nvSpPr>
        <p:spPr bwMode="auto">
          <a:xfrm>
            <a:off x="4652433" y="4038600"/>
            <a:ext cx="4186767" cy="457200"/>
          </a:xfrm>
          <a:prstGeom prst="wedgeRoundRectCallout">
            <a:avLst>
              <a:gd name="adj1" fmla="val -66907"/>
              <a:gd name="adj2" fmla="val -3125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/>
              <a:t>Construction de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m_position</a:t>
            </a:r>
            <a:r>
              <a:rPr lang="fr-FR" sz="1200" dirty="0"/>
              <a:t> par recopie de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</a:t>
            </a:r>
            <a:r>
              <a:rPr lang="fr-FR" sz="1200" dirty="0"/>
              <a:t> et construction de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m_couleur</a:t>
            </a:r>
            <a:r>
              <a:rPr lang="fr-FR" sz="1200" dirty="0"/>
              <a:t> par recopie de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coul</a:t>
            </a:r>
            <a:endParaRPr lang="fr-FR" sz="12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3033889" y="1352550"/>
            <a:ext cx="5218289" cy="1428750"/>
          </a:xfrm>
          <a:prstGeom prst="roundRect">
            <a:avLst>
              <a:gd name="adj" fmla="val 7815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pos 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>
            <a:hlinkClick r:id="rId7" action="ppaction://hlinkfile"/>
          </p:cNvPr>
          <p:cNvSpPr/>
          <p:nvPr/>
        </p:nvSpPr>
        <p:spPr>
          <a:xfrm>
            <a:off x="6640689" y="142875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Voir le programme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7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  <p:pic>
        <p:nvPicPr>
          <p:cNvPr id="21" name="Deuces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1000" out="1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22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87845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02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9079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10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41319" grpId="0" animBg="1"/>
      <p:bldP spid="141322" grpId="0" animBg="1"/>
      <p:bldP spid="11" grpId="1" animBg="1"/>
      <p:bldP spid="22" grpId="0" animBg="1"/>
      <p:bldP spid="22" grpId="1" animBg="1"/>
      <p:bldP spid="22" grpId="2" animBg="1"/>
      <p:bldP spid="22" grpId="3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La vie des objets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Contrôler la création et la destruction</a:t>
            </a:r>
          </a:p>
          <a:p>
            <a:pPr lvl="0"/>
            <a:r>
              <a:rPr lang="fr-FR" b="1" dirty="0">
                <a:solidFill>
                  <a:srgbClr val="92D050"/>
                </a:solidFill>
              </a:rPr>
              <a:t>Relations entre objets</a:t>
            </a:r>
          </a:p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Composition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Agrégation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Contrôler la création et la destruction</a:t>
            </a:r>
          </a:p>
          <a:p>
            <a:pPr lvl="0"/>
            <a:r>
              <a:rPr lang="fr-FR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Relations entre objets</a:t>
            </a:r>
          </a:p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Composition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Agrégation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La vie des objets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46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L’agrégation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fr-FR" sz="2000" dirty="0"/>
              <a:t>Représente une « communication » entre deux classes</a:t>
            </a:r>
          </a:p>
          <a:p>
            <a:pPr>
              <a:lnSpc>
                <a:spcPct val="110000"/>
              </a:lnSpc>
            </a:pPr>
            <a:r>
              <a:rPr lang="fr-FR" sz="2000" dirty="0"/>
              <a:t>Il n’y a pas de notion d’appartenance contrairement à la composition :</a:t>
            </a:r>
          </a:p>
          <a:p>
            <a:pPr>
              <a:lnSpc>
                <a:spcPct val="110000"/>
              </a:lnSpc>
            </a:pPr>
            <a:endParaRPr lang="fr-FR" sz="2000" dirty="0"/>
          </a:p>
          <a:p>
            <a:pPr>
              <a:lnSpc>
                <a:spcPct val="110000"/>
              </a:lnSpc>
            </a:pPr>
            <a:endParaRPr lang="fr-FR" sz="2000" dirty="0"/>
          </a:p>
          <a:p>
            <a:pPr>
              <a:lnSpc>
                <a:spcPct val="110000"/>
              </a:lnSpc>
            </a:pPr>
            <a:endParaRPr lang="fr-FR" sz="2000" dirty="0"/>
          </a:p>
          <a:p>
            <a:pPr lvl="1">
              <a:lnSpc>
                <a:spcPct val="110000"/>
              </a:lnSpc>
            </a:pPr>
            <a:endParaRPr lang="fr-FR" sz="1600" dirty="0"/>
          </a:p>
          <a:p>
            <a:pPr>
              <a:lnSpc>
                <a:spcPct val="110000"/>
              </a:lnSpc>
            </a:pPr>
            <a:endParaRPr lang="fr-FR" sz="2000" dirty="0"/>
          </a:p>
          <a:p>
            <a:pPr lvl="1">
              <a:lnSpc>
                <a:spcPct val="110000"/>
              </a:lnSpc>
            </a:pPr>
            <a:r>
              <a:rPr lang="fr-FR" sz="1600" dirty="0"/>
              <a:t>Si l’université ferme, les enseignants-chercheurs ne meurent pas…</a:t>
            </a:r>
          </a:p>
          <a:p>
            <a:pPr lvl="1">
              <a:lnSpc>
                <a:spcPct val="110000"/>
              </a:lnSpc>
            </a:pPr>
            <a:r>
              <a:rPr lang="fr-FR" sz="1600" dirty="0"/>
              <a:t>Un enseignant-chercheur peut changer de laboratoire ou de composante ou encore d’université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47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Création / Destruction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Allocation dynamique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Pointeurs intelligents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Exemple de situation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Relations entre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Composition</a:t>
            </a:r>
          </a:p>
          <a:p>
            <a:pPr lvl="2"/>
            <a:r>
              <a:rPr lang="fr-FR" dirty="0">
                <a:solidFill>
                  <a:schemeClr val="bg2"/>
                </a:solidFill>
              </a:rPr>
              <a:t>Définition</a:t>
            </a:r>
          </a:p>
          <a:p>
            <a:pPr lvl="2"/>
            <a:r>
              <a:rPr lang="fr-FR" dirty="0">
                <a:solidFill>
                  <a:schemeClr val="bg2"/>
                </a:solidFill>
              </a:rPr>
              <a:t>Initialisation de membres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Agrégation</a:t>
            </a:r>
          </a:p>
          <a:p>
            <a:pPr lvl="2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2743200" y="2244028"/>
            <a:ext cx="2593018" cy="685800"/>
            <a:chOff x="2088" y="2688"/>
            <a:chExt cx="1584" cy="576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2088" y="2688"/>
              <a:ext cx="1584" cy="57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 b="1" dirty="0" err="1"/>
                <a:t>CUniversite</a:t>
              </a:r>
              <a:endParaRPr lang="fr-FR" sz="1200" b="1" dirty="0"/>
            </a:p>
            <a:p>
              <a:pPr algn="ctr"/>
              <a:r>
                <a:rPr lang="fr-FR" sz="1200" dirty="0"/>
                <a:t>-</a:t>
              </a:r>
              <a:r>
                <a:rPr lang="fr-FR" sz="1200" dirty="0" err="1"/>
                <a:t>m_Composantes:CComposante</a:t>
              </a:r>
              <a:r>
                <a:rPr lang="fr-FR" sz="1200" dirty="0"/>
                <a:t>[3]</a:t>
              </a:r>
            </a:p>
            <a:p>
              <a:pPr algn="ctr"/>
              <a:r>
                <a:rPr lang="fr-FR" sz="1200" dirty="0"/>
                <a:t>-</a:t>
              </a:r>
              <a:r>
                <a:rPr lang="fr-FR" sz="1200" dirty="0" err="1"/>
                <a:t>m_Laboratoires:CLaboratoire</a:t>
              </a:r>
              <a:r>
                <a:rPr lang="fr-FR" sz="1200" dirty="0"/>
                <a:t>[2]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088" y="2880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7073026" y="3487040"/>
            <a:ext cx="1080374" cy="304800"/>
            <a:chOff x="2088" y="2688"/>
            <a:chExt cx="1584" cy="256"/>
          </a:xfrm>
        </p:grpSpPr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2088" y="2688"/>
              <a:ext cx="1584" cy="25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 b="1" dirty="0" err="1"/>
                <a:t>CEnsCherch</a:t>
              </a:r>
              <a:endParaRPr lang="fr-FR" sz="1200" b="1" dirty="0"/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2088" y="2880"/>
              <a:ext cx="1584" cy="0"/>
            </a:xfrm>
            <a:prstGeom prst="lin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5362535" y="2301474"/>
            <a:ext cx="3552865" cy="552154"/>
            <a:chOff x="5200651" y="3010196"/>
            <a:chExt cx="2893261" cy="552154"/>
          </a:xfrm>
        </p:grpSpPr>
        <p:grpSp>
          <p:nvGrpSpPr>
            <p:cNvPr id="32" name="Groupe 31"/>
            <p:cNvGrpSpPr/>
            <p:nvPr/>
          </p:nvGrpSpPr>
          <p:grpSpPr>
            <a:xfrm>
              <a:off x="5256363" y="3028950"/>
              <a:ext cx="2837549" cy="533400"/>
              <a:chOff x="5256363" y="3028950"/>
              <a:chExt cx="2837549" cy="533400"/>
            </a:xfrm>
          </p:grpSpPr>
          <p:grpSp>
            <p:nvGrpSpPr>
              <p:cNvPr id="10" name="Group 11"/>
              <p:cNvGrpSpPr>
                <a:grpSpLocks/>
              </p:cNvGrpSpPr>
              <p:nvPr/>
            </p:nvGrpSpPr>
            <p:grpSpPr bwMode="auto">
              <a:xfrm>
                <a:off x="5941722" y="3028950"/>
                <a:ext cx="2152190" cy="533400"/>
                <a:chOff x="2026" y="2688"/>
                <a:chExt cx="1709" cy="448"/>
              </a:xfrm>
            </p:grpSpPr>
            <p:sp>
              <p:nvSpPr>
                <p:cNvPr id="11" name="Rectangle 4"/>
                <p:cNvSpPr>
                  <a:spLocks noChangeArrowheads="1"/>
                </p:cNvSpPr>
                <p:nvPr/>
              </p:nvSpPr>
              <p:spPr bwMode="auto">
                <a:xfrm>
                  <a:off x="2026" y="2688"/>
                  <a:ext cx="1709" cy="4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/>
                <a:lstStyle/>
                <a:p>
                  <a:pPr algn="ctr"/>
                  <a:r>
                    <a:rPr lang="fr-FR" sz="1200" b="1" dirty="0" err="1"/>
                    <a:t>CComposante</a:t>
                  </a:r>
                  <a:endParaRPr lang="fr-FR" sz="1200" b="1" dirty="0"/>
                </a:p>
                <a:p>
                  <a:pPr algn="ctr">
                    <a:lnSpc>
                      <a:spcPct val="130000"/>
                    </a:lnSpc>
                  </a:pPr>
                  <a:r>
                    <a:rPr lang="fr-FR" sz="1200" dirty="0"/>
                    <a:t>-</a:t>
                  </a:r>
                  <a:r>
                    <a:rPr lang="fr-FR" sz="1200" dirty="0" err="1"/>
                    <a:t>m_pEnsCherchs:list</a:t>
                  </a:r>
                  <a:r>
                    <a:rPr lang="fr-FR" sz="1200" dirty="0"/>
                    <a:t>&lt;</a:t>
                  </a:r>
                  <a:r>
                    <a:rPr lang="fr-FR" sz="1200" dirty="0" err="1"/>
                    <a:t>CEnsCherch</a:t>
                  </a:r>
                  <a:r>
                    <a:rPr lang="fr-FR" sz="1200" dirty="0"/>
                    <a:t>*&gt;</a:t>
                  </a:r>
                </a:p>
              </p:txBody>
            </p:sp>
            <p:sp>
              <p:nvSpPr>
                <p:cNvPr id="12" name="Line 8"/>
                <p:cNvSpPr>
                  <a:spLocks noChangeShapeType="1"/>
                </p:cNvSpPr>
                <p:nvPr/>
              </p:nvSpPr>
              <p:spPr bwMode="auto">
                <a:xfrm>
                  <a:off x="2026" y="2880"/>
                  <a:ext cx="1708" cy="0"/>
                </a:xfrm>
                <a:prstGeom prst="lin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fr-FR" sz="1400"/>
                </a:p>
              </p:txBody>
            </p:sp>
          </p:grpSp>
          <p:cxnSp>
            <p:nvCxnSpPr>
              <p:cNvPr id="20" name="Connecteur droit avec flèche 19"/>
              <p:cNvCxnSpPr>
                <a:endCxn id="11" idx="1"/>
              </p:cNvCxnSpPr>
              <p:nvPr/>
            </p:nvCxnSpPr>
            <p:spPr>
              <a:xfrm>
                <a:off x="5256363" y="3295650"/>
                <a:ext cx="685359" cy="0"/>
              </a:xfrm>
              <a:prstGeom prst="straightConnector1">
                <a:avLst/>
              </a:prstGeom>
              <a:ln>
                <a:headEnd type="diamond" w="lg" len="lg"/>
                <a:tailEnd type="arrow"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6" name="ZoneTexte 35"/>
            <p:cNvSpPr txBox="1"/>
            <p:nvPr/>
          </p:nvSpPr>
          <p:spPr bwMode="auto">
            <a:xfrm>
              <a:off x="5200651" y="3011685"/>
              <a:ext cx="28405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dirty="0"/>
                <a:t>1</a:t>
              </a:r>
            </a:p>
          </p:txBody>
        </p:sp>
        <p:sp>
          <p:nvSpPr>
            <p:cNvPr id="37" name="ZoneTexte 36"/>
            <p:cNvSpPr txBox="1"/>
            <p:nvPr/>
          </p:nvSpPr>
          <p:spPr bwMode="auto">
            <a:xfrm>
              <a:off x="5686084" y="3010196"/>
              <a:ext cx="2551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dirty="0"/>
                <a:t>*</a:t>
              </a: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2743200" y="2892024"/>
            <a:ext cx="2593017" cy="1014116"/>
            <a:chOff x="2890851" y="3600746"/>
            <a:chExt cx="2138337" cy="1014116"/>
          </a:xfrm>
        </p:grpSpPr>
        <p:grpSp>
          <p:nvGrpSpPr>
            <p:cNvPr id="33" name="Groupe 32"/>
            <p:cNvGrpSpPr/>
            <p:nvPr/>
          </p:nvGrpSpPr>
          <p:grpSpPr>
            <a:xfrm>
              <a:off x="2890851" y="3737672"/>
              <a:ext cx="2138337" cy="877190"/>
              <a:chOff x="2890851" y="3737672"/>
              <a:chExt cx="2138337" cy="877190"/>
            </a:xfrm>
          </p:grpSpPr>
          <p:grpSp>
            <p:nvGrpSpPr>
              <p:cNvPr id="16" name="Group 11"/>
              <p:cNvGrpSpPr>
                <a:grpSpLocks/>
              </p:cNvGrpSpPr>
              <p:nvPr/>
            </p:nvGrpSpPr>
            <p:grpSpPr bwMode="auto">
              <a:xfrm>
                <a:off x="2890851" y="4081462"/>
                <a:ext cx="2138337" cy="533400"/>
                <a:chOff x="2031" y="2688"/>
                <a:chExt cx="1698" cy="448"/>
              </a:xfrm>
            </p:grpSpPr>
            <p:sp>
              <p:nvSpPr>
                <p:cNvPr id="17" name="Rectangle 4"/>
                <p:cNvSpPr>
                  <a:spLocks noChangeArrowheads="1"/>
                </p:cNvSpPr>
                <p:nvPr/>
              </p:nvSpPr>
              <p:spPr bwMode="auto">
                <a:xfrm>
                  <a:off x="2031" y="2688"/>
                  <a:ext cx="1698" cy="448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/>
                <a:lstStyle/>
                <a:p>
                  <a:pPr algn="ctr"/>
                  <a:r>
                    <a:rPr lang="fr-FR" sz="1200" b="1" dirty="0" err="1"/>
                    <a:t>CLaboratoire</a:t>
                  </a:r>
                  <a:endParaRPr lang="fr-FR" sz="1200" b="1" dirty="0"/>
                </a:p>
                <a:p>
                  <a:pPr algn="ctr">
                    <a:lnSpc>
                      <a:spcPct val="130000"/>
                    </a:lnSpc>
                  </a:pPr>
                  <a:r>
                    <a:rPr lang="fr-FR" sz="1200" dirty="0"/>
                    <a:t>-</a:t>
                  </a:r>
                  <a:r>
                    <a:rPr lang="fr-FR" sz="1200" dirty="0" err="1"/>
                    <a:t>m_pEnsCherchs:list</a:t>
                  </a:r>
                  <a:r>
                    <a:rPr lang="fr-FR" sz="1200" dirty="0"/>
                    <a:t>&lt;</a:t>
                  </a:r>
                  <a:r>
                    <a:rPr lang="fr-FR" sz="1200" dirty="0" err="1"/>
                    <a:t>CEnsCherch</a:t>
                  </a:r>
                  <a:r>
                    <a:rPr lang="fr-FR" sz="1200" dirty="0"/>
                    <a:t>*&gt;</a:t>
                  </a:r>
                </a:p>
              </p:txBody>
            </p:sp>
            <p:sp>
              <p:nvSpPr>
                <p:cNvPr id="18" name="Line 8"/>
                <p:cNvSpPr>
                  <a:spLocks noChangeShapeType="1"/>
                </p:cNvSpPr>
                <p:nvPr/>
              </p:nvSpPr>
              <p:spPr bwMode="auto">
                <a:xfrm>
                  <a:off x="2031" y="2880"/>
                  <a:ext cx="1698" cy="0"/>
                </a:xfrm>
                <a:prstGeom prst="lin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fr-FR" sz="1400"/>
                </a:p>
              </p:txBody>
            </p:sp>
          </p:grpSp>
          <p:cxnSp>
            <p:nvCxnSpPr>
              <p:cNvPr id="21" name="Connecteur droit avec flèche 20"/>
              <p:cNvCxnSpPr>
                <a:endCxn id="17" idx="0"/>
              </p:cNvCxnSpPr>
              <p:nvPr/>
            </p:nvCxnSpPr>
            <p:spPr>
              <a:xfrm>
                <a:off x="3960020" y="3737672"/>
                <a:ext cx="0" cy="343790"/>
              </a:xfrm>
              <a:prstGeom prst="straightConnector1">
                <a:avLst/>
              </a:prstGeom>
              <a:ln>
                <a:headEnd type="diamond" w="lg" len="lg"/>
                <a:tailEnd type="arrow"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8" name="ZoneTexte 37"/>
            <p:cNvSpPr txBox="1"/>
            <p:nvPr/>
          </p:nvSpPr>
          <p:spPr bwMode="auto">
            <a:xfrm>
              <a:off x="3974992" y="3600746"/>
              <a:ext cx="28405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dirty="0"/>
                <a:t>1</a:t>
              </a:r>
            </a:p>
          </p:txBody>
        </p:sp>
        <p:sp>
          <p:nvSpPr>
            <p:cNvPr id="39" name="ZoneTexte 38"/>
            <p:cNvSpPr txBox="1"/>
            <p:nvPr/>
          </p:nvSpPr>
          <p:spPr bwMode="auto">
            <a:xfrm>
              <a:off x="4003846" y="3839467"/>
              <a:ext cx="2551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dirty="0"/>
                <a:t>*</a:t>
              </a: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5334000" y="3371250"/>
            <a:ext cx="1752600" cy="382489"/>
            <a:chOff x="5177002" y="4079972"/>
            <a:chExt cx="1752600" cy="382489"/>
          </a:xfrm>
        </p:grpSpPr>
        <p:grpSp>
          <p:nvGrpSpPr>
            <p:cNvPr id="34" name="Groupe 33"/>
            <p:cNvGrpSpPr/>
            <p:nvPr/>
          </p:nvGrpSpPr>
          <p:grpSpPr>
            <a:xfrm>
              <a:off x="5177002" y="4233861"/>
              <a:ext cx="1739026" cy="228600"/>
              <a:chOff x="5177002" y="4233861"/>
              <a:chExt cx="1739026" cy="228600"/>
            </a:xfrm>
          </p:grpSpPr>
          <p:sp>
            <p:nvSpPr>
              <p:cNvPr id="24" name="Losange 23"/>
              <p:cNvSpPr/>
              <p:nvPr/>
            </p:nvSpPr>
            <p:spPr>
              <a:xfrm>
                <a:off x="5177002" y="4233861"/>
                <a:ext cx="228600" cy="228600"/>
              </a:xfrm>
              <a:prstGeom prst="diamond">
                <a:avLst/>
              </a:prstGeom>
              <a:ln>
                <a:solidFill>
                  <a:schemeClr val="accent2"/>
                </a:solidFill>
                <a:headEnd type="none" w="med" len="med"/>
                <a:tailEnd type="arrow" w="med" len="med"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5" name="Connecteur droit avec flèche 24"/>
              <p:cNvCxnSpPr>
                <a:stCxn id="24" idx="3"/>
                <a:endCxn id="14" idx="1"/>
              </p:cNvCxnSpPr>
              <p:nvPr/>
            </p:nvCxnSpPr>
            <p:spPr>
              <a:xfrm>
                <a:off x="5405602" y="4348161"/>
                <a:ext cx="1510426" cy="1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0" name="ZoneTexte 39"/>
            <p:cNvSpPr txBox="1"/>
            <p:nvPr/>
          </p:nvSpPr>
          <p:spPr bwMode="auto">
            <a:xfrm>
              <a:off x="5273950" y="4079972"/>
              <a:ext cx="28405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dirty="0"/>
                <a:t>1</a:t>
              </a:r>
            </a:p>
          </p:txBody>
        </p:sp>
        <p:sp>
          <p:nvSpPr>
            <p:cNvPr id="41" name="ZoneTexte 40"/>
            <p:cNvSpPr txBox="1"/>
            <p:nvPr/>
          </p:nvSpPr>
          <p:spPr bwMode="auto">
            <a:xfrm>
              <a:off x="6674404" y="4088604"/>
              <a:ext cx="2551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dirty="0"/>
                <a:t>*</a:t>
              </a: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7495308" y="2814039"/>
            <a:ext cx="505692" cy="719731"/>
            <a:chOff x="7338310" y="3522761"/>
            <a:chExt cx="505692" cy="719731"/>
          </a:xfrm>
        </p:grpSpPr>
        <p:grpSp>
          <p:nvGrpSpPr>
            <p:cNvPr id="35" name="Groupe 34"/>
            <p:cNvGrpSpPr/>
            <p:nvPr/>
          </p:nvGrpSpPr>
          <p:grpSpPr>
            <a:xfrm>
              <a:off x="7338310" y="3562350"/>
              <a:ext cx="228600" cy="633412"/>
              <a:chOff x="7338310" y="3562350"/>
              <a:chExt cx="228600" cy="633412"/>
            </a:xfrm>
          </p:grpSpPr>
          <p:sp>
            <p:nvSpPr>
              <p:cNvPr id="28" name="Losange 27"/>
              <p:cNvSpPr/>
              <p:nvPr/>
            </p:nvSpPr>
            <p:spPr>
              <a:xfrm>
                <a:off x="7338310" y="3562350"/>
                <a:ext cx="228600" cy="228600"/>
              </a:xfrm>
              <a:prstGeom prst="diamond">
                <a:avLst/>
              </a:prstGeom>
              <a:ln>
                <a:solidFill>
                  <a:schemeClr val="accent2"/>
                </a:solidFill>
                <a:headEnd type="none" w="med" len="med"/>
                <a:tailEnd type="arrow" w="med" len="med"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9" name="Connecteur droit avec flèche 28"/>
              <p:cNvCxnSpPr>
                <a:stCxn id="28" idx="2"/>
                <a:endCxn id="14" idx="0"/>
              </p:cNvCxnSpPr>
              <p:nvPr/>
            </p:nvCxnSpPr>
            <p:spPr>
              <a:xfrm>
                <a:off x="7452610" y="3790950"/>
                <a:ext cx="3605" cy="40481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headEnd type="none" w="med" len="med"/>
                <a:tailEnd type="arrow" w="med" len="med"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ZoneTexte 41"/>
            <p:cNvSpPr txBox="1"/>
            <p:nvPr/>
          </p:nvSpPr>
          <p:spPr bwMode="auto">
            <a:xfrm>
              <a:off x="7559950" y="3522761"/>
              <a:ext cx="28405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dirty="0"/>
                <a:t>1</a:t>
              </a:r>
            </a:p>
          </p:txBody>
        </p:sp>
        <p:sp>
          <p:nvSpPr>
            <p:cNvPr id="43" name="ZoneTexte 42"/>
            <p:cNvSpPr txBox="1"/>
            <p:nvPr/>
          </p:nvSpPr>
          <p:spPr bwMode="auto">
            <a:xfrm>
              <a:off x="7512604" y="3934715"/>
              <a:ext cx="2551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dirty="0"/>
                <a:t>*</a:t>
              </a: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52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0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L’agrégation dans le code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La donnée membre agrégée est obligatoirement un pointeur</a:t>
            </a:r>
          </a:p>
          <a:p>
            <a:pPr lvl="1"/>
            <a:r>
              <a:rPr lang="fr-FR" sz="1800" dirty="0"/>
              <a:t>L’objet pointé n’est généralement pas créé par l’objet contenant</a:t>
            </a:r>
          </a:p>
          <a:p>
            <a:pPr lvl="1"/>
            <a:r>
              <a:rPr lang="fr-FR" sz="1800" dirty="0"/>
              <a:t>Il lui est associé par un quelconque mécanisme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Création / Destruction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Exemple de situation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Relations entre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2F4E6C"/>
                </a:solidFill>
              </a:rPr>
              <a:t>Initialisation de membres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Agrégation</a:t>
            </a:r>
          </a:p>
          <a:p>
            <a:pPr lvl="2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>
            <a:hlinkClick r:id="rId4" action="ppaction://hlinkfile"/>
          </p:cNvPr>
          <p:cNvSpPr/>
          <p:nvPr/>
        </p:nvSpPr>
        <p:spPr>
          <a:xfrm>
            <a:off x="6495013" y="4657725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Voir le programme</a:t>
            </a:r>
          </a:p>
        </p:txBody>
      </p:sp>
      <p:grpSp>
        <p:nvGrpSpPr>
          <p:cNvPr id="76" name="Groupe 75"/>
          <p:cNvGrpSpPr/>
          <p:nvPr/>
        </p:nvGrpSpPr>
        <p:grpSpPr>
          <a:xfrm>
            <a:off x="2743200" y="2244028"/>
            <a:ext cx="6172200" cy="1662112"/>
            <a:chOff x="2743200" y="2244028"/>
            <a:chExt cx="6172200" cy="1662112"/>
          </a:xfrm>
        </p:grpSpPr>
        <p:grpSp>
          <p:nvGrpSpPr>
            <p:cNvPr id="42" name="Group 11"/>
            <p:cNvGrpSpPr>
              <a:grpSpLocks/>
            </p:cNvGrpSpPr>
            <p:nvPr/>
          </p:nvGrpSpPr>
          <p:grpSpPr bwMode="auto">
            <a:xfrm>
              <a:off x="2743200" y="2244028"/>
              <a:ext cx="2593018" cy="685800"/>
              <a:chOff x="2088" y="2688"/>
              <a:chExt cx="1584" cy="576"/>
            </a:xfrm>
          </p:grpSpPr>
          <p:sp>
            <p:nvSpPr>
              <p:cNvPr id="43" name="Rectangle 4"/>
              <p:cNvSpPr>
                <a:spLocks noChangeArrowheads="1"/>
              </p:cNvSpPr>
              <p:nvPr/>
            </p:nvSpPr>
            <p:spPr bwMode="auto">
              <a:xfrm>
                <a:off x="2088" y="2688"/>
                <a:ext cx="1584" cy="57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b="1" dirty="0" err="1"/>
                  <a:t>CUniversite</a:t>
                </a:r>
                <a:endParaRPr lang="fr-FR" sz="1200" b="1" dirty="0"/>
              </a:p>
              <a:p>
                <a:pPr algn="ctr"/>
                <a:r>
                  <a:rPr lang="fr-FR" sz="1200" dirty="0"/>
                  <a:t>-</a:t>
                </a:r>
                <a:r>
                  <a:rPr lang="fr-FR" sz="1200" dirty="0" err="1"/>
                  <a:t>m_Composantes:CComposante</a:t>
                </a:r>
                <a:r>
                  <a:rPr lang="fr-FR" sz="1200" dirty="0"/>
                  <a:t>[3]</a:t>
                </a:r>
              </a:p>
              <a:p>
                <a:pPr algn="ctr"/>
                <a:r>
                  <a:rPr lang="fr-FR" sz="1200" dirty="0"/>
                  <a:t>-</a:t>
                </a:r>
                <a:r>
                  <a:rPr lang="fr-FR" sz="1200" dirty="0" err="1"/>
                  <a:t>m_Laboratoires:CLaboratoire</a:t>
                </a:r>
                <a:r>
                  <a:rPr lang="fr-FR" sz="1200" dirty="0"/>
                  <a:t>[2]</a:t>
                </a:r>
              </a:p>
            </p:txBody>
          </p:sp>
          <p:sp>
            <p:nvSpPr>
              <p:cNvPr id="44" name="Line 8"/>
              <p:cNvSpPr>
                <a:spLocks noChangeShapeType="1"/>
              </p:cNvSpPr>
              <p:nvPr/>
            </p:nvSpPr>
            <p:spPr bwMode="auto">
              <a:xfrm>
                <a:off x="2088" y="2880"/>
                <a:ext cx="1584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  <p:grpSp>
          <p:nvGrpSpPr>
            <p:cNvPr id="45" name="Group 11"/>
            <p:cNvGrpSpPr>
              <a:grpSpLocks/>
            </p:cNvGrpSpPr>
            <p:nvPr/>
          </p:nvGrpSpPr>
          <p:grpSpPr bwMode="auto">
            <a:xfrm>
              <a:off x="7073026" y="3487040"/>
              <a:ext cx="1080374" cy="304800"/>
              <a:chOff x="2088" y="2688"/>
              <a:chExt cx="1584" cy="256"/>
            </a:xfrm>
          </p:grpSpPr>
          <p:sp>
            <p:nvSpPr>
              <p:cNvPr id="46" name="Rectangle 4"/>
              <p:cNvSpPr>
                <a:spLocks noChangeArrowheads="1"/>
              </p:cNvSpPr>
              <p:nvPr/>
            </p:nvSpPr>
            <p:spPr bwMode="auto">
              <a:xfrm>
                <a:off x="2088" y="2688"/>
                <a:ext cx="1584" cy="25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b="1" dirty="0" err="1"/>
                  <a:t>CEnsCherch</a:t>
                </a:r>
                <a:endParaRPr lang="fr-FR" sz="1200" b="1" dirty="0"/>
              </a:p>
            </p:txBody>
          </p:sp>
          <p:sp>
            <p:nvSpPr>
              <p:cNvPr id="47" name="Line 8"/>
              <p:cNvSpPr>
                <a:spLocks noChangeShapeType="1"/>
              </p:cNvSpPr>
              <p:nvPr/>
            </p:nvSpPr>
            <p:spPr bwMode="auto">
              <a:xfrm>
                <a:off x="2088" y="2880"/>
                <a:ext cx="1584" cy="0"/>
              </a:xfrm>
              <a:prstGeom prst="lin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  <p:grpSp>
          <p:nvGrpSpPr>
            <p:cNvPr id="48" name="Groupe 47"/>
            <p:cNvGrpSpPr/>
            <p:nvPr/>
          </p:nvGrpSpPr>
          <p:grpSpPr>
            <a:xfrm>
              <a:off x="5362535" y="2301474"/>
              <a:ext cx="3552865" cy="552154"/>
              <a:chOff x="5200651" y="3010196"/>
              <a:chExt cx="2893261" cy="552154"/>
            </a:xfrm>
          </p:grpSpPr>
          <p:grpSp>
            <p:nvGrpSpPr>
              <p:cNvPr id="49" name="Groupe 48"/>
              <p:cNvGrpSpPr/>
              <p:nvPr/>
            </p:nvGrpSpPr>
            <p:grpSpPr>
              <a:xfrm>
                <a:off x="5256363" y="3028950"/>
                <a:ext cx="2837549" cy="533400"/>
                <a:chOff x="5256363" y="3028950"/>
                <a:chExt cx="2837549" cy="533400"/>
              </a:xfrm>
            </p:grpSpPr>
            <p:grpSp>
              <p:nvGrpSpPr>
                <p:cNvPr id="52" name="Group 11"/>
                <p:cNvGrpSpPr>
                  <a:grpSpLocks/>
                </p:cNvGrpSpPr>
                <p:nvPr/>
              </p:nvGrpSpPr>
              <p:grpSpPr bwMode="auto">
                <a:xfrm>
                  <a:off x="5941722" y="3028950"/>
                  <a:ext cx="2152190" cy="533400"/>
                  <a:chOff x="2026" y="2688"/>
                  <a:chExt cx="1709" cy="448"/>
                </a:xfrm>
              </p:grpSpPr>
              <p:sp>
                <p:nvSpPr>
                  <p:cNvPr id="54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2026" y="2688"/>
                    <a:ext cx="1709" cy="448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/>
                  <a:lstStyle/>
                  <a:p>
                    <a:pPr algn="ctr"/>
                    <a:r>
                      <a:rPr lang="fr-FR" sz="1200" b="1" dirty="0" err="1"/>
                      <a:t>CComposante</a:t>
                    </a:r>
                    <a:endParaRPr lang="fr-FR" sz="1200" b="1" dirty="0"/>
                  </a:p>
                  <a:p>
                    <a:pPr algn="ctr">
                      <a:lnSpc>
                        <a:spcPct val="130000"/>
                      </a:lnSpc>
                    </a:pPr>
                    <a:r>
                      <a:rPr lang="fr-FR" sz="1200" dirty="0"/>
                      <a:t>-</a:t>
                    </a:r>
                    <a:r>
                      <a:rPr lang="fr-FR" sz="1200" dirty="0" err="1"/>
                      <a:t>m_pEnsCherchs:list</a:t>
                    </a:r>
                    <a:r>
                      <a:rPr lang="fr-FR" sz="1200" dirty="0"/>
                      <a:t>&lt;</a:t>
                    </a:r>
                    <a:r>
                      <a:rPr lang="fr-FR" sz="1200" dirty="0" err="1"/>
                      <a:t>CEnsCherch</a:t>
                    </a:r>
                    <a:r>
                      <a:rPr lang="fr-FR" sz="1200" dirty="0"/>
                      <a:t>*&gt;</a:t>
                    </a:r>
                  </a:p>
                </p:txBody>
              </p:sp>
              <p:sp>
                <p:nvSpPr>
                  <p:cNvPr id="55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2026" y="2880"/>
                    <a:ext cx="1708" cy="0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fr-FR" sz="1400"/>
                  </a:p>
                </p:txBody>
              </p:sp>
            </p:grpSp>
            <p:cxnSp>
              <p:nvCxnSpPr>
                <p:cNvPr id="53" name="Connecteur droit avec flèche 52"/>
                <p:cNvCxnSpPr>
                  <a:endCxn id="54" idx="1"/>
                </p:cNvCxnSpPr>
                <p:nvPr/>
              </p:nvCxnSpPr>
              <p:spPr>
                <a:xfrm>
                  <a:off x="5256363" y="3295650"/>
                  <a:ext cx="685359" cy="0"/>
                </a:xfrm>
                <a:prstGeom prst="straightConnector1">
                  <a:avLst/>
                </a:prstGeom>
                <a:ln>
                  <a:headEnd type="diamond" w="lg" len="lg"/>
                  <a:tailEnd type="arrow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ZoneTexte 49"/>
              <p:cNvSpPr txBox="1"/>
              <p:nvPr/>
            </p:nvSpPr>
            <p:spPr bwMode="auto">
              <a:xfrm>
                <a:off x="5200651" y="3011685"/>
                <a:ext cx="28405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1</a:t>
                </a:r>
              </a:p>
            </p:txBody>
          </p:sp>
          <p:sp>
            <p:nvSpPr>
              <p:cNvPr id="51" name="ZoneTexte 50"/>
              <p:cNvSpPr txBox="1"/>
              <p:nvPr/>
            </p:nvSpPr>
            <p:spPr bwMode="auto">
              <a:xfrm>
                <a:off x="5686084" y="3010196"/>
                <a:ext cx="25519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*</a:t>
                </a:r>
              </a:p>
            </p:txBody>
          </p:sp>
        </p:grpSp>
        <p:grpSp>
          <p:nvGrpSpPr>
            <p:cNvPr id="56" name="Groupe 55"/>
            <p:cNvGrpSpPr/>
            <p:nvPr/>
          </p:nvGrpSpPr>
          <p:grpSpPr>
            <a:xfrm>
              <a:off x="2743200" y="2892024"/>
              <a:ext cx="2593017" cy="1014116"/>
              <a:chOff x="2890851" y="3600746"/>
              <a:chExt cx="2138337" cy="1014116"/>
            </a:xfrm>
          </p:grpSpPr>
          <p:grpSp>
            <p:nvGrpSpPr>
              <p:cNvPr id="57" name="Groupe 56"/>
              <p:cNvGrpSpPr/>
              <p:nvPr/>
            </p:nvGrpSpPr>
            <p:grpSpPr>
              <a:xfrm>
                <a:off x="2890851" y="3746088"/>
                <a:ext cx="2138337" cy="868774"/>
                <a:chOff x="2890851" y="3746088"/>
                <a:chExt cx="2138337" cy="868774"/>
              </a:xfrm>
            </p:grpSpPr>
            <p:grpSp>
              <p:nvGrpSpPr>
                <p:cNvPr id="60" name="Group 11"/>
                <p:cNvGrpSpPr>
                  <a:grpSpLocks/>
                </p:cNvGrpSpPr>
                <p:nvPr/>
              </p:nvGrpSpPr>
              <p:grpSpPr bwMode="auto">
                <a:xfrm>
                  <a:off x="2890851" y="4081462"/>
                  <a:ext cx="2138337" cy="533400"/>
                  <a:chOff x="2031" y="2688"/>
                  <a:chExt cx="1698" cy="448"/>
                </a:xfrm>
              </p:grpSpPr>
              <p:sp>
                <p:nvSpPr>
                  <p:cNvPr id="62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2688"/>
                    <a:ext cx="1698" cy="448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/>
                  <a:lstStyle/>
                  <a:p>
                    <a:pPr algn="ctr"/>
                    <a:r>
                      <a:rPr lang="fr-FR" sz="1200" b="1" dirty="0" err="1"/>
                      <a:t>CLaboratoire</a:t>
                    </a:r>
                    <a:endParaRPr lang="fr-FR" sz="1200" b="1" dirty="0"/>
                  </a:p>
                  <a:p>
                    <a:pPr algn="ctr">
                      <a:lnSpc>
                        <a:spcPct val="130000"/>
                      </a:lnSpc>
                    </a:pPr>
                    <a:r>
                      <a:rPr lang="fr-FR" sz="1200" dirty="0"/>
                      <a:t>-</a:t>
                    </a:r>
                    <a:r>
                      <a:rPr lang="fr-FR" sz="1200" dirty="0" err="1"/>
                      <a:t>m_pEnsCherchs:list</a:t>
                    </a:r>
                    <a:r>
                      <a:rPr lang="fr-FR" sz="1200" dirty="0"/>
                      <a:t>&lt;</a:t>
                    </a:r>
                    <a:r>
                      <a:rPr lang="fr-FR" sz="1200" dirty="0" err="1"/>
                      <a:t>CEnsCherch</a:t>
                    </a:r>
                    <a:r>
                      <a:rPr lang="fr-FR" sz="1200" dirty="0"/>
                      <a:t>*&gt;</a:t>
                    </a:r>
                  </a:p>
                </p:txBody>
              </p:sp>
              <p:sp>
                <p:nvSpPr>
                  <p:cNvPr id="63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2031" y="2880"/>
                    <a:ext cx="1698" cy="0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fr-FR" sz="1400"/>
                  </a:p>
                </p:txBody>
              </p:sp>
            </p:grpSp>
            <p:cxnSp>
              <p:nvCxnSpPr>
                <p:cNvPr id="61" name="Connecteur droit avec flèche 60"/>
                <p:cNvCxnSpPr>
                  <a:endCxn id="62" idx="0"/>
                </p:cNvCxnSpPr>
                <p:nvPr/>
              </p:nvCxnSpPr>
              <p:spPr>
                <a:xfrm>
                  <a:off x="3960020" y="3746088"/>
                  <a:ext cx="0" cy="335374"/>
                </a:xfrm>
                <a:prstGeom prst="straightConnector1">
                  <a:avLst/>
                </a:prstGeom>
                <a:ln>
                  <a:headEnd type="diamond" w="lg" len="lg"/>
                  <a:tailEnd type="arrow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ZoneTexte 57"/>
              <p:cNvSpPr txBox="1"/>
              <p:nvPr/>
            </p:nvSpPr>
            <p:spPr bwMode="auto">
              <a:xfrm>
                <a:off x="3974992" y="3600746"/>
                <a:ext cx="28405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1</a:t>
                </a:r>
              </a:p>
            </p:txBody>
          </p:sp>
          <p:sp>
            <p:nvSpPr>
              <p:cNvPr id="59" name="ZoneTexte 58"/>
              <p:cNvSpPr txBox="1"/>
              <p:nvPr/>
            </p:nvSpPr>
            <p:spPr bwMode="auto">
              <a:xfrm>
                <a:off x="4003846" y="3839467"/>
                <a:ext cx="25519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*</a:t>
                </a:r>
              </a:p>
            </p:txBody>
          </p:sp>
        </p:grpSp>
        <p:grpSp>
          <p:nvGrpSpPr>
            <p:cNvPr id="64" name="Groupe 63"/>
            <p:cNvGrpSpPr/>
            <p:nvPr/>
          </p:nvGrpSpPr>
          <p:grpSpPr>
            <a:xfrm>
              <a:off x="5334000" y="3371250"/>
              <a:ext cx="1752600" cy="382489"/>
              <a:chOff x="5177002" y="4079972"/>
              <a:chExt cx="1752600" cy="382489"/>
            </a:xfrm>
          </p:grpSpPr>
          <p:grpSp>
            <p:nvGrpSpPr>
              <p:cNvPr id="65" name="Groupe 64"/>
              <p:cNvGrpSpPr/>
              <p:nvPr/>
            </p:nvGrpSpPr>
            <p:grpSpPr>
              <a:xfrm>
                <a:off x="5177002" y="4233861"/>
                <a:ext cx="1739026" cy="228600"/>
                <a:chOff x="5177002" y="4233861"/>
                <a:chExt cx="1739026" cy="228600"/>
              </a:xfrm>
            </p:grpSpPr>
            <p:sp>
              <p:nvSpPr>
                <p:cNvPr id="68" name="Losange 67"/>
                <p:cNvSpPr/>
                <p:nvPr/>
              </p:nvSpPr>
              <p:spPr>
                <a:xfrm>
                  <a:off x="5177002" y="4233861"/>
                  <a:ext cx="228600" cy="228600"/>
                </a:xfrm>
                <a:prstGeom prst="diamond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69" name="Connecteur droit avec flèche 68"/>
                <p:cNvCxnSpPr>
                  <a:stCxn id="68" idx="3"/>
                  <a:endCxn id="46" idx="1"/>
                </p:cNvCxnSpPr>
                <p:nvPr/>
              </p:nvCxnSpPr>
              <p:spPr>
                <a:xfrm>
                  <a:off x="5405602" y="4348161"/>
                  <a:ext cx="1510426" cy="1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ZoneTexte 65"/>
              <p:cNvSpPr txBox="1"/>
              <p:nvPr/>
            </p:nvSpPr>
            <p:spPr bwMode="auto">
              <a:xfrm>
                <a:off x="5273950" y="4079972"/>
                <a:ext cx="28405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1</a:t>
                </a:r>
              </a:p>
            </p:txBody>
          </p:sp>
          <p:sp>
            <p:nvSpPr>
              <p:cNvPr id="67" name="ZoneTexte 66"/>
              <p:cNvSpPr txBox="1"/>
              <p:nvPr/>
            </p:nvSpPr>
            <p:spPr bwMode="auto">
              <a:xfrm>
                <a:off x="6674404" y="4088604"/>
                <a:ext cx="25519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*</a:t>
                </a:r>
              </a:p>
            </p:txBody>
          </p:sp>
        </p:grpSp>
        <p:grpSp>
          <p:nvGrpSpPr>
            <p:cNvPr id="70" name="Groupe 69"/>
            <p:cNvGrpSpPr/>
            <p:nvPr/>
          </p:nvGrpSpPr>
          <p:grpSpPr>
            <a:xfrm>
              <a:off x="7495308" y="2814039"/>
              <a:ext cx="505692" cy="719731"/>
              <a:chOff x="7338310" y="3522761"/>
              <a:chExt cx="505692" cy="719731"/>
            </a:xfrm>
          </p:grpSpPr>
          <p:grpSp>
            <p:nvGrpSpPr>
              <p:cNvPr id="71" name="Groupe 70"/>
              <p:cNvGrpSpPr/>
              <p:nvPr/>
            </p:nvGrpSpPr>
            <p:grpSpPr>
              <a:xfrm>
                <a:off x="7338310" y="3562350"/>
                <a:ext cx="228600" cy="633412"/>
                <a:chOff x="7338310" y="3562350"/>
                <a:chExt cx="228600" cy="633412"/>
              </a:xfrm>
            </p:grpSpPr>
            <p:sp>
              <p:nvSpPr>
                <p:cNvPr id="74" name="Losange 73"/>
                <p:cNvSpPr/>
                <p:nvPr/>
              </p:nvSpPr>
              <p:spPr>
                <a:xfrm>
                  <a:off x="7338310" y="3562350"/>
                  <a:ext cx="228600" cy="228600"/>
                </a:xfrm>
                <a:prstGeom prst="diamond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75" name="Connecteur droit avec flèche 74"/>
                <p:cNvCxnSpPr>
                  <a:stCxn id="74" idx="2"/>
                  <a:endCxn id="46" idx="0"/>
                </p:cNvCxnSpPr>
                <p:nvPr/>
              </p:nvCxnSpPr>
              <p:spPr>
                <a:xfrm>
                  <a:off x="7452610" y="3790950"/>
                  <a:ext cx="3605" cy="40481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ZoneTexte 71"/>
              <p:cNvSpPr txBox="1"/>
              <p:nvPr/>
            </p:nvSpPr>
            <p:spPr bwMode="auto">
              <a:xfrm>
                <a:off x="7559950" y="3522761"/>
                <a:ext cx="28405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1</a:t>
                </a:r>
              </a:p>
            </p:txBody>
          </p:sp>
          <p:sp>
            <p:nvSpPr>
              <p:cNvPr id="73" name="ZoneTexte 72"/>
              <p:cNvSpPr txBox="1"/>
              <p:nvPr/>
            </p:nvSpPr>
            <p:spPr bwMode="auto">
              <a:xfrm>
                <a:off x="7512604" y="3934715"/>
                <a:ext cx="25519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*</a:t>
                </a:r>
              </a:p>
            </p:txBody>
          </p:sp>
        </p:grpSp>
      </p:grpSp>
      <p:grpSp>
        <p:nvGrpSpPr>
          <p:cNvPr id="77" name="Groupe 76"/>
          <p:cNvGrpSpPr/>
          <p:nvPr/>
        </p:nvGrpSpPr>
        <p:grpSpPr>
          <a:xfrm>
            <a:off x="2743200" y="3037366"/>
            <a:ext cx="6172200" cy="1662112"/>
            <a:chOff x="2743200" y="2244028"/>
            <a:chExt cx="6172200" cy="1662112"/>
          </a:xfrm>
        </p:grpSpPr>
        <p:grpSp>
          <p:nvGrpSpPr>
            <p:cNvPr id="78" name="Group 11"/>
            <p:cNvGrpSpPr>
              <a:grpSpLocks/>
            </p:cNvGrpSpPr>
            <p:nvPr/>
          </p:nvGrpSpPr>
          <p:grpSpPr bwMode="auto">
            <a:xfrm>
              <a:off x="2743200" y="2244028"/>
              <a:ext cx="2593018" cy="685800"/>
              <a:chOff x="2088" y="2688"/>
              <a:chExt cx="1584" cy="576"/>
            </a:xfrm>
          </p:grpSpPr>
          <p:sp>
            <p:nvSpPr>
              <p:cNvPr id="110" name="Rectangle 4"/>
              <p:cNvSpPr>
                <a:spLocks noChangeArrowheads="1"/>
              </p:cNvSpPr>
              <p:nvPr/>
            </p:nvSpPr>
            <p:spPr bwMode="auto">
              <a:xfrm>
                <a:off x="2088" y="2688"/>
                <a:ext cx="1584" cy="57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b="1" dirty="0" err="1"/>
                  <a:t>CUniversite</a:t>
                </a:r>
                <a:endParaRPr lang="fr-FR" sz="1200" b="1" dirty="0"/>
              </a:p>
              <a:p>
                <a:pPr algn="ctr"/>
                <a:r>
                  <a:rPr lang="fr-FR" sz="1200" dirty="0"/>
                  <a:t>-</a:t>
                </a:r>
                <a:r>
                  <a:rPr lang="fr-FR" sz="1200" dirty="0" err="1"/>
                  <a:t>m_Composantes:CComposante</a:t>
                </a:r>
                <a:r>
                  <a:rPr lang="fr-FR" sz="1200" dirty="0"/>
                  <a:t>[3]</a:t>
                </a:r>
              </a:p>
              <a:p>
                <a:pPr algn="ctr"/>
                <a:r>
                  <a:rPr lang="fr-FR" sz="1200" dirty="0"/>
                  <a:t>-</a:t>
                </a:r>
                <a:r>
                  <a:rPr lang="fr-FR" sz="1200" dirty="0" err="1"/>
                  <a:t>m_Laboratoires:CLaboratoire</a:t>
                </a:r>
                <a:r>
                  <a:rPr lang="fr-FR" sz="1200" dirty="0"/>
                  <a:t>[2]</a:t>
                </a:r>
              </a:p>
            </p:txBody>
          </p:sp>
          <p:sp>
            <p:nvSpPr>
              <p:cNvPr id="111" name="Line 8"/>
              <p:cNvSpPr>
                <a:spLocks noChangeShapeType="1"/>
              </p:cNvSpPr>
              <p:nvPr/>
            </p:nvSpPr>
            <p:spPr bwMode="auto">
              <a:xfrm>
                <a:off x="2088" y="2880"/>
                <a:ext cx="1584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  <p:grpSp>
          <p:nvGrpSpPr>
            <p:cNvPr id="79" name="Group 11"/>
            <p:cNvGrpSpPr>
              <a:grpSpLocks/>
            </p:cNvGrpSpPr>
            <p:nvPr/>
          </p:nvGrpSpPr>
          <p:grpSpPr bwMode="auto">
            <a:xfrm>
              <a:off x="7073026" y="3487040"/>
              <a:ext cx="1080374" cy="304800"/>
              <a:chOff x="2088" y="2688"/>
              <a:chExt cx="1584" cy="256"/>
            </a:xfrm>
          </p:grpSpPr>
          <p:sp>
            <p:nvSpPr>
              <p:cNvPr id="108" name="Rectangle 4"/>
              <p:cNvSpPr>
                <a:spLocks noChangeArrowheads="1"/>
              </p:cNvSpPr>
              <p:nvPr/>
            </p:nvSpPr>
            <p:spPr bwMode="auto">
              <a:xfrm>
                <a:off x="2088" y="2688"/>
                <a:ext cx="1584" cy="25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b="1" dirty="0" err="1"/>
                  <a:t>CEnsCherch</a:t>
                </a:r>
                <a:endParaRPr lang="fr-FR" sz="1200" b="1" dirty="0"/>
              </a:p>
            </p:txBody>
          </p:sp>
          <p:sp>
            <p:nvSpPr>
              <p:cNvPr id="109" name="Line 8"/>
              <p:cNvSpPr>
                <a:spLocks noChangeShapeType="1"/>
              </p:cNvSpPr>
              <p:nvPr/>
            </p:nvSpPr>
            <p:spPr bwMode="auto">
              <a:xfrm>
                <a:off x="2088" y="2880"/>
                <a:ext cx="1584" cy="0"/>
              </a:xfrm>
              <a:prstGeom prst="lin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  <p:grpSp>
          <p:nvGrpSpPr>
            <p:cNvPr id="80" name="Groupe 79"/>
            <p:cNvGrpSpPr/>
            <p:nvPr/>
          </p:nvGrpSpPr>
          <p:grpSpPr>
            <a:xfrm>
              <a:off x="5362535" y="2301474"/>
              <a:ext cx="3552865" cy="552154"/>
              <a:chOff x="5200651" y="3010196"/>
              <a:chExt cx="2893261" cy="552154"/>
            </a:xfrm>
          </p:grpSpPr>
          <p:grpSp>
            <p:nvGrpSpPr>
              <p:cNvPr id="101" name="Groupe 100"/>
              <p:cNvGrpSpPr/>
              <p:nvPr/>
            </p:nvGrpSpPr>
            <p:grpSpPr>
              <a:xfrm>
                <a:off x="5256363" y="3028950"/>
                <a:ext cx="2837549" cy="533400"/>
                <a:chOff x="5256363" y="3028950"/>
                <a:chExt cx="2837549" cy="533400"/>
              </a:xfrm>
            </p:grpSpPr>
            <p:grpSp>
              <p:nvGrpSpPr>
                <p:cNvPr id="104" name="Group 11"/>
                <p:cNvGrpSpPr>
                  <a:grpSpLocks/>
                </p:cNvGrpSpPr>
                <p:nvPr/>
              </p:nvGrpSpPr>
              <p:grpSpPr bwMode="auto">
                <a:xfrm>
                  <a:off x="5941722" y="3028950"/>
                  <a:ext cx="2152190" cy="533400"/>
                  <a:chOff x="2026" y="2688"/>
                  <a:chExt cx="1709" cy="448"/>
                </a:xfrm>
              </p:grpSpPr>
              <p:sp>
                <p:nvSpPr>
                  <p:cNvPr id="10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2026" y="2688"/>
                    <a:ext cx="1709" cy="448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/>
                  <a:lstStyle/>
                  <a:p>
                    <a:pPr algn="ctr"/>
                    <a:r>
                      <a:rPr lang="fr-FR" sz="1200" b="1" dirty="0" err="1"/>
                      <a:t>CComposante</a:t>
                    </a:r>
                    <a:endParaRPr lang="fr-FR" sz="1200" b="1" dirty="0"/>
                  </a:p>
                  <a:p>
                    <a:pPr algn="ctr">
                      <a:lnSpc>
                        <a:spcPct val="130000"/>
                      </a:lnSpc>
                    </a:pPr>
                    <a:r>
                      <a:rPr lang="fr-FR" sz="1200" dirty="0"/>
                      <a:t>-</a:t>
                    </a:r>
                    <a:r>
                      <a:rPr lang="fr-FR" sz="1200" dirty="0" err="1"/>
                      <a:t>m_pEnsCherchs:list</a:t>
                    </a:r>
                    <a:r>
                      <a:rPr lang="fr-FR" sz="1200" dirty="0"/>
                      <a:t>&lt;</a:t>
                    </a:r>
                    <a:r>
                      <a:rPr lang="fr-FR" sz="1200" dirty="0" err="1"/>
                      <a:t>CEnsCherch</a:t>
                    </a:r>
                    <a:r>
                      <a:rPr lang="fr-FR" sz="1200" dirty="0"/>
                      <a:t>*&gt;</a:t>
                    </a:r>
                  </a:p>
                </p:txBody>
              </p:sp>
              <p:sp>
                <p:nvSpPr>
                  <p:cNvPr id="107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2026" y="2880"/>
                    <a:ext cx="1708" cy="0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fr-FR" sz="1400"/>
                  </a:p>
                </p:txBody>
              </p:sp>
            </p:grpSp>
            <p:cxnSp>
              <p:nvCxnSpPr>
                <p:cNvPr id="105" name="Connecteur droit avec flèche 104"/>
                <p:cNvCxnSpPr>
                  <a:endCxn id="106" idx="1"/>
                </p:cNvCxnSpPr>
                <p:nvPr/>
              </p:nvCxnSpPr>
              <p:spPr>
                <a:xfrm>
                  <a:off x="5256363" y="3295650"/>
                  <a:ext cx="685359" cy="0"/>
                </a:xfrm>
                <a:prstGeom prst="straightConnector1">
                  <a:avLst/>
                </a:prstGeom>
                <a:ln>
                  <a:headEnd type="diamond" w="lg" len="lg"/>
                  <a:tailEnd type="arrow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ZoneTexte 101"/>
              <p:cNvSpPr txBox="1"/>
              <p:nvPr/>
            </p:nvSpPr>
            <p:spPr bwMode="auto">
              <a:xfrm>
                <a:off x="5200651" y="3011685"/>
                <a:ext cx="28405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1</a:t>
                </a:r>
              </a:p>
            </p:txBody>
          </p:sp>
          <p:sp>
            <p:nvSpPr>
              <p:cNvPr id="103" name="ZoneTexte 102"/>
              <p:cNvSpPr txBox="1"/>
              <p:nvPr/>
            </p:nvSpPr>
            <p:spPr bwMode="auto">
              <a:xfrm>
                <a:off x="5686084" y="3010196"/>
                <a:ext cx="25519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*</a:t>
                </a:r>
              </a:p>
            </p:txBody>
          </p:sp>
        </p:grpSp>
        <p:grpSp>
          <p:nvGrpSpPr>
            <p:cNvPr id="81" name="Groupe 80"/>
            <p:cNvGrpSpPr/>
            <p:nvPr/>
          </p:nvGrpSpPr>
          <p:grpSpPr>
            <a:xfrm>
              <a:off x="2743200" y="2892024"/>
              <a:ext cx="2593017" cy="1014116"/>
              <a:chOff x="2890851" y="3600746"/>
              <a:chExt cx="2138337" cy="1014116"/>
            </a:xfrm>
          </p:grpSpPr>
          <p:grpSp>
            <p:nvGrpSpPr>
              <p:cNvPr id="94" name="Groupe 93"/>
              <p:cNvGrpSpPr/>
              <p:nvPr/>
            </p:nvGrpSpPr>
            <p:grpSpPr>
              <a:xfrm>
                <a:off x="2890851" y="3744864"/>
                <a:ext cx="2138337" cy="869998"/>
                <a:chOff x="2890851" y="3744864"/>
                <a:chExt cx="2138337" cy="869998"/>
              </a:xfrm>
            </p:grpSpPr>
            <p:grpSp>
              <p:nvGrpSpPr>
                <p:cNvPr id="97" name="Group 11"/>
                <p:cNvGrpSpPr>
                  <a:grpSpLocks/>
                </p:cNvGrpSpPr>
                <p:nvPr/>
              </p:nvGrpSpPr>
              <p:grpSpPr bwMode="auto">
                <a:xfrm>
                  <a:off x="2890851" y="4081462"/>
                  <a:ext cx="2138337" cy="533400"/>
                  <a:chOff x="2031" y="2688"/>
                  <a:chExt cx="1698" cy="448"/>
                </a:xfrm>
              </p:grpSpPr>
              <p:sp>
                <p:nvSpPr>
                  <p:cNvPr id="99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2031" y="2688"/>
                    <a:ext cx="1698" cy="448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/>
                  <a:lstStyle/>
                  <a:p>
                    <a:pPr algn="ctr"/>
                    <a:r>
                      <a:rPr lang="fr-FR" sz="1200" b="1" dirty="0" err="1"/>
                      <a:t>CLaboratoire</a:t>
                    </a:r>
                    <a:endParaRPr lang="fr-FR" sz="1200" b="1" dirty="0"/>
                  </a:p>
                  <a:p>
                    <a:pPr algn="ctr">
                      <a:lnSpc>
                        <a:spcPct val="130000"/>
                      </a:lnSpc>
                    </a:pPr>
                    <a:r>
                      <a:rPr lang="fr-FR" sz="1200" dirty="0"/>
                      <a:t>-</a:t>
                    </a:r>
                    <a:r>
                      <a:rPr lang="fr-FR" sz="1200" dirty="0" err="1"/>
                      <a:t>m_pEnsCherchs:list</a:t>
                    </a:r>
                    <a:r>
                      <a:rPr lang="fr-FR" sz="1200" dirty="0"/>
                      <a:t>&lt;</a:t>
                    </a:r>
                    <a:r>
                      <a:rPr lang="fr-FR" sz="1200" dirty="0" err="1"/>
                      <a:t>CEnsCherch</a:t>
                    </a:r>
                    <a:r>
                      <a:rPr lang="fr-FR" sz="1200" dirty="0"/>
                      <a:t>*&gt;</a:t>
                    </a:r>
                  </a:p>
                </p:txBody>
              </p:sp>
              <p:sp>
                <p:nvSpPr>
                  <p:cNvPr id="100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2031" y="2880"/>
                    <a:ext cx="1698" cy="0"/>
                  </a:xfrm>
                  <a:prstGeom prst="line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fr-FR" sz="1400"/>
                  </a:p>
                </p:txBody>
              </p:sp>
            </p:grpSp>
            <p:cxnSp>
              <p:nvCxnSpPr>
                <p:cNvPr id="98" name="Connecteur droit avec flèche 97"/>
                <p:cNvCxnSpPr>
                  <a:endCxn id="99" idx="0"/>
                </p:cNvCxnSpPr>
                <p:nvPr/>
              </p:nvCxnSpPr>
              <p:spPr>
                <a:xfrm>
                  <a:off x="3960020" y="3744864"/>
                  <a:ext cx="0" cy="336598"/>
                </a:xfrm>
                <a:prstGeom prst="straightConnector1">
                  <a:avLst/>
                </a:prstGeom>
                <a:ln>
                  <a:headEnd type="diamond" w="lg" len="lg"/>
                  <a:tailEnd type="arrow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ZoneTexte 94"/>
              <p:cNvSpPr txBox="1"/>
              <p:nvPr/>
            </p:nvSpPr>
            <p:spPr bwMode="auto">
              <a:xfrm>
                <a:off x="3974992" y="3600746"/>
                <a:ext cx="28405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1</a:t>
                </a:r>
              </a:p>
            </p:txBody>
          </p:sp>
          <p:sp>
            <p:nvSpPr>
              <p:cNvPr id="96" name="ZoneTexte 95"/>
              <p:cNvSpPr txBox="1"/>
              <p:nvPr/>
            </p:nvSpPr>
            <p:spPr bwMode="auto">
              <a:xfrm>
                <a:off x="4003846" y="3839467"/>
                <a:ext cx="25519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*</a:t>
                </a:r>
              </a:p>
            </p:txBody>
          </p:sp>
        </p:grpSp>
        <p:grpSp>
          <p:nvGrpSpPr>
            <p:cNvPr id="82" name="Groupe 81"/>
            <p:cNvGrpSpPr/>
            <p:nvPr/>
          </p:nvGrpSpPr>
          <p:grpSpPr>
            <a:xfrm>
              <a:off x="5334000" y="3371250"/>
              <a:ext cx="1752600" cy="382489"/>
              <a:chOff x="5177002" y="4079972"/>
              <a:chExt cx="1752600" cy="382489"/>
            </a:xfrm>
          </p:grpSpPr>
          <p:grpSp>
            <p:nvGrpSpPr>
              <p:cNvPr id="89" name="Groupe 88"/>
              <p:cNvGrpSpPr/>
              <p:nvPr/>
            </p:nvGrpSpPr>
            <p:grpSpPr>
              <a:xfrm>
                <a:off x="5177002" y="4233861"/>
                <a:ext cx="1739026" cy="228600"/>
                <a:chOff x="5177002" y="4233861"/>
                <a:chExt cx="1739026" cy="228600"/>
              </a:xfrm>
            </p:grpSpPr>
            <p:sp>
              <p:nvSpPr>
                <p:cNvPr id="92" name="Losange 91"/>
                <p:cNvSpPr/>
                <p:nvPr/>
              </p:nvSpPr>
              <p:spPr>
                <a:xfrm>
                  <a:off x="5177002" y="4233861"/>
                  <a:ext cx="228600" cy="228600"/>
                </a:xfrm>
                <a:prstGeom prst="diamond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93" name="Connecteur droit avec flèche 92"/>
                <p:cNvCxnSpPr>
                  <a:stCxn id="92" idx="3"/>
                  <a:endCxn id="108" idx="1"/>
                </p:cNvCxnSpPr>
                <p:nvPr/>
              </p:nvCxnSpPr>
              <p:spPr>
                <a:xfrm>
                  <a:off x="5405602" y="4348161"/>
                  <a:ext cx="1510426" cy="1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ZoneTexte 89"/>
              <p:cNvSpPr txBox="1"/>
              <p:nvPr/>
            </p:nvSpPr>
            <p:spPr bwMode="auto">
              <a:xfrm>
                <a:off x="5273950" y="4079972"/>
                <a:ext cx="28405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1</a:t>
                </a:r>
              </a:p>
            </p:txBody>
          </p:sp>
          <p:sp>
            <p:nvSpPr>
              <p:cNvPr id="91" name="ZoneTexte 90"/>
              <p:cNvSpPr txBox="1"/>
              <p:nvPr/>
            </p:nvSpPr>
            <p:spPr bwMode="auto">
              <a:xfrm>
                <a:off x="6674404" y="4088604"/>
                <a:ext cx="25519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*</a:t>
                </a:r>
              </a:p>
            </p:txBody>
          </p:sp>
        </p:grpSp>
        <p:grpSp>
          <p:nvGrpSpPr>
            <p:cNvPr id="83" name="Groupe 82"/>
            <p:cNvGrpSpPr/>
            <p:nvPr/>
          </p:nvGrpSpPr>
          <p:grpSpPr>
            <a:xfrm>
              <a:off x="7495308" y="2814039"/>
              <a:ext cx="505692" cy="719731"/>
              <a:chOff x="7338310" y="3522761"/>
              <a:chExt cx="505692" cy="719731"/>
            </a:xfrm>
          </p:grpSpPr>
          <p:grpSp>
            <p:nvGrpSpPr>
              <p:cNvPr id="84" name="Groupe 83"/>
              <p:cNvGrpSpPr/>
              <p:nvPr/>
            </p:nvGrpSpPr>
            <p:grpSpPr>
              <a:xfrm>
                <a:off x="7338310" y="3562350"/>
                <a:ext cx="228600" cy="633412"/>
                <a:chOff x="7338310" y="3562350"/>
                <a:chExt cx="228600" cy="633412"/>
              </a:xfrm>
            </p:grpSpPr>
            <p:sp>
              <p:nvSpPr>
                <p:cNvPr id="87" name="Losange 86"/>
                <p:cNvSpPr/>
                <p:nvPr/>
              </p:nvSpPr>
              <p:spPr>
                <a:xfrm>
                  <a:off x="7338310" y="3562350"/>
                  <a:ext cx="228600" cy="228600"/>
                </a:xfrm>
                <a:prstGeom prst="diamond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88" name="Connecteur droit avec flèche 87"/>
                <p:cNvCxnSpPr>
                  <a:stCxn id="87" idx="2"/>
                  <a:endCxn id="108" idx="0"/>
                </p:cNvCxnSpPr>
                <p:nvPr/>
              </p:nvCxnSpPr>
              <p:spPr>
                <a:xfrm>
                  <a:off x="7452610" y="3790950"/>
                  <a:ext cx="3605" cy="404812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headEnd type="none" w="med" len="med"/>
                  <a:tailEnd type="arrow" w="med" len="med"/>
                </a:ln>
                <a:effectLst>
                  <a:outerShdw blurRad="40000" dist="23000" dir="5400000" rotWithShape="0">
                    <a:schemeClr val="dk2">
                      <a:alpha val="35000"/>
                    </a:schemeClr>
                  </a:outerShdw>
                </a:effectLst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ZoneTexte 84"/>
              <p:cNvSpPr txBox="1"/>
              <p:nvPr/>
            </p:nvSpPr>
            <p:spPr bwMode="auto">
              <a:xfrm>
                <a:off x="7559950" y="3522761"/>
                <a:ext cx="28405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1</a:t>
                </a:r>
              </a:p>
            </p:txBody>
          </p:sp>
          <p:sp>
            <p:nvSpPr>
              <p:cNvPr id="86" name="ZoneTexte 85"/>
              <p:cNvSpPr txBox="1"/>
              <p:nvPr/>
            </p:nvSpPr>
            <p:spPr bwMode="auto">
              <a:xfrm>
                <a:off x="7512604" y="3934715"/>
                <a:ext cx="25519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fr-FR" sz="1400" dirty="0"/>
                  <a:t>*</a:t>
                </a:r>
              </a:p>
            </p:txBody>
          </p:sp>
        </p:grpSp>
      </p:grpSp>
      <p:pic>
        <p:nvPicPr>
          <p:cNvPr id="113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14" name="Bouton stop"/>
          <p:cNvSpPr/>
          <p:nvPr/>
        </p:nvSpPr>
        <p:spPr>
          <a:xfrm>
            <a:off x="8761454" y="4399531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8830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15247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3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90798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1" animBg="1"/>
      <p:bldP spid="114" grpId="0" animBg="1"/>
      <p:bldP spid="114" grpId="1" animBg="1"/>
      <p:bldP spid="114" grpId="2" animBg="1"/>
      <p:bldP spid="114" grpId="3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6"/>
          <p:cNvSpPr txBox="1">
            <a:spLocks/>
          </p:cNvSpPr>
          <p:nvPr/>
        </p:nvSpPr>
        <p:spPr bwMode="auto">
          <a:xfrm>
            <a:off x="152400" y="1085850"/>
            <a:ext cx="30480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1" hangingPunct="1">
              <a:spcBef>
                <a:spcPct val="20000"/>
              </a:spcBef>
              <a:buSzPct val="70000"/>
              <a:buFontTx/>
              <a:buBlip>
                <a:blip r:embed="rId6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23900" lvl="1" indent="-266700" eaLnBrk="1" hangingPunct="1">
              <a:spcBef>
                <a:spcPct val="20000"/>
              </a:spcBef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eaLnBrk="1" hangingPunct="1">
              <a:spcBef>
                <a:spcPct val="20000"/>
              </a:spcBef>
              <a:buSzPct val="60000"/>
              <a:buFontTx/>
              <a:buBlip>
                <a:blip r:embed="rId6"/>
              </a:buBlip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eaLnBrk="1" hangingPunct="1">
              <a:spcBef>
                <a:spcPct val="20000"/>
              </a:spcBef>
              <a:buSzPct val="65000"/>
              <a:buFontTx/>
              <a:buBlip>
                <a:blip r:embed="rId6"/>
              </a:buBlip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eaLnBrk="1" hangingPunct="1">
              <a:spcBef>
                <a:spcPct val="20000"/>
              </a:spcBef>
              <a:buSzPct val="70000"/>
              <a:buFontTx/>
              <a:buBlip>
                <a:blip r:embed="rId6"/>
              </a:buBlip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latin typeface="+mn-lt"/>
                <a:cs typeface="+mn-cs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latin typeface="+mn-lt"/>
                <a:cs typeface="+mn-cs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latin typeface="+mn-lt"/>
                <a:cs typeface="+mn-cs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latin typeface="+mn-lt"/>
                <a:cs typeface="+mn-cs"/>
              </a:defRPr>
            </a:lvl9pPr>
          </a:lstStyle>
          <a:p>
            <a:endParaRPr lang="fr-FR" dirty="0"/>
          </a:p>
          <a:p>
            <a:pPr lvl="1"/>
            <a:r>
              <a:rPr lang="fr-FR" dirty="0"/>
              <a:t> </a:t>
            </a:r>
          </a:p>
          <a:p>
            <a:pPr lvl="1"/>
            <a:r>
              <a:rPr lang="fr-FR" dirty="0"/>
              <a:t> 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 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 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qu’une composition ?</a:t>
            </a:r>
          </a:p>
          <a:p>
            <a:pPr lvl="1"/>
            <a:r>
              <a:rPr lang="fr-FR" dirty="0"/>
              <a:t>C’est un morceau de musique?</a:t>
            </a:r>
          </a:p>
          <a:p>
            <a:pPr lvl="1"/>
            <a:r>
              <a:rPr lang="fr-FR" dirty="0"/>
              <a:t>C’est une relation entre deux classes où les deux classes peuvent communiquer entre elles</a:t>
            </a:r>
          </a:p>
          <a:p>
            <a:pPr lvl="1"/>
            <a:r>
              <a:rPr lang="fr-FR" dirty="0"/>
              <a:t>C’est une relation entre deux classes où une des</a:t>
            </a:r>
            <a:br>
              <a:rPr lang="fr-FR" dirty="0"/>
            </a:br>
            <a:r>
              <a:rPr lang="fr-FR" dirty="0"/>
              <a:t>deux classes (A) est utilisée comme donnée membre de l’autre (B). La durée de vie de l’objet de type A dépend de celui de type B.</a:t>
            </a:r>
          </a:p>
          <a:p>
            <a:pPr lvl="1"/>
            <a:r>
              <a:rPr lang="fr-FR" dirty="0"/>
              <a:t>C’est une relation entre deux classes où une des</a:t>
            </a:r>
            <a:br>
              <a:rPr lang="fr-FR" dirty="0"/>
            </a:br>
            <a:r>
              <a:rPr lang="fr-FR" dirty="0"/>
              <a:t>deux classes (A) est utilisée comme donnée membre de l’autre (B). La durée de vie de l’objet de type A ne dépend pas de celui de type B.</a:t>
            </a:r>
          </a:p>
          <a:p>
            <a:pPr lvl="1"/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1/3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294967295"/>
          </p:nvPr>
        </p:nvSpPr>
        <p:spPr>
          <a:xfrm>
            <a:off x="8870950" y="4811713"/>
            <a:ext cx="273050" cy="274637"/>
          </a:xfrm>
          <a:prstGeom prst="ellipse">
            <a:avLst/>
          </a:prstGeom>
          <a:effectLst>
            <a:outerShdw blurRad="114300" dir="5400000" sx="90000" sy="-19000" rotWithShape="0">
              <a:schemeClr val="dk2"/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DCBAB5-3472-4D0D-B319-6792A5D99B23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Rectangle à coins arrondis 12">
            <a:hlinkClick r:id="rId8" action="ppaction://hlinksldjump"/>
          </p:cNvPr>
          <p:cNvSpPr/>
          <p:nvPr/>
        </p:nvSpPr>
        <p:spPr>
          <a:xfrm>
            <a:off x="8475300" y="4476750"/>
            <a:ext cx="554400" cy="5524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⏩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4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11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7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3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21" name="Espace réservé du contenu 2"/>
          <p:cNvSpPr>
            <a:spLocks noGrp="1"/>
          </p:cNvSpPr>
          <p:nvPr>
            <p:ph idx="1"/>
          </p:nvPr>
        </p:nvSpPr>
        <p:spPr>
          <a:xfrm>
            <a:off x="2284800" y="3874432"/>
            <a:ext cx="6706800" cy="1040468"/>
          </a:xfrm>
        </p:spPr>
        <p:txBody>
          <a:bodyPr>
            <a:normAutofit fontScale="77500" lnSpcReduction="20000"/>
          </a:bodyPr>
          <a:lstStyle/>
          <a:p>
            <a:pPr marL="176213" indent="-176213"/>
            <a:r>
              <a:rPr lang="fr-FR" sz="2400" dirty="0"/>
              <a:t>Sa vie est limitée entre</a:t>
            </a:r>
          </a:p>
          <a:p>
            <a:pPr marL="442913" lvl="1" indent="-171450"/>
            <a:r>
              <a:rPr lang="fr-FR" sz="2000" dirty="0"/>
              <a:t>Sa construction au moment de la création de la variable</a:t>
            </a:r>
          </a:p>
          <a:p>
            <a:pPr marL="442913" lvl="1" indent="-171450"/>
            <a:r>
              <a:rPr lang="fr-FR" sz="2000" dirty="0"/>
              <a:t>Sa mort à la sortie du bloc d’instructions (fonction, boucle, condition, …)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/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50000"/>
                    </a:schemeClr>
                  </a:outerShdw>
                </a:effectLst>
              </a:rPr>
              <a:t>Introduction</a:t>
            </a:r>
          </a:p>
          <a:p>
            <a:r>
              <a:rPr lang="fr-FR" dirty="0"/>
              <a:t>Création / Destruction</a:t>
            </a:r>
          </a:p>
          <a:p>
            <a:pPr lvl="1"/>
            <a:r>
              <a:rPr lang="fr-FR" dirty="0"/>
              <a:t>Exemple de situation</a:t>
            </a:r>
          </a:p>
          <a:p>
            <a:pPr lvl="1"/>
            <a:r>
              <a:rPr lang="fr-FR" dirty="0"/>
              <a:t>Allocation mémoire</a:t>
            </a:r>
          </a:p>
          <a:p>
            <a:pPr lvl="1"/>
            <a:r>
              <a:rPr lang="fr-FR" dirty="0"/>
              <a:t>Allocation dynamique</a:t>
            </a:r>
          </a:p>
          <a:p>
            <a:pPr lvl="1"/>
            <a:r>
              <a:rPr lang="fr-FR" dirty="0"/>
              <a:t>Pointeurs intelligents</a:t>
            </a:r>
          </a:p>
          <a:p>
            <a:pPr lvl="1"/>
            <a:r>
              <a:rPr lang="fr-FR" dirty="0"/>
              <a:t>Exemple de situation</a:t>
            </a:r>
          </a:p>
          <a:p>
            <a:r>
              <a:rPr lang="fr-FR" dirty="0"/>
              <a:t>Relations entre objets</a:t>
            </a:r>
          </a:p>
          <a:p>
            <a:pPr lvl="1"/>
            <a:r>
              <a:rPr lang="fr-FR" dirty="0"/>
              <a:t>Introduction</a:t>
            </a:r>
          </a:p>
          <a:p>
            <a:pPr lvl="1"/>
            <a:r>
              <a:rPr lang="fr-FR" dirty="0"/>
              <a:t>Composition</a:t>
            </a:r>
          </a:p>
          <a:p>
            <a:pPr lvl="2"/>
            <a:r>
              <a:rPr lang="fr-FR" dirty="0"/>
              <a:t>Définition</a:t>
            </a:r>
          </a:p>
          <a:p>
            <a:pPr lvl="2"/>
            <a:r>
              <a:rPr lang="fr-FR" dirty="0"/>
              <a:t>Initialisation de membres</a:t>
            </a:r>
          </a:p>
          <a:p>
            <a:pPr lvl="1"/>
            <a:r>
              <a:rPr lang="fr-FR" dirty="0"/>
              <a:t>Agrégation</a:t>
            </a:r>
          </a:p>
          <a:p>
            <a:pPr lvl="2"/>
            <a:r>
              <a:rPr lang="fr-FR" dirty="0"/>
              <a:t>Définition</a:t>
            </a:r>
          </a:p>
          <a:p>
            <a:endParaRPr lang="fr-FR" dirty="0"/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4114800" y="2419350"/>
            <a:ext cx="4572000" cy="1447800"/>
          </a:xfrm>
          <a:prstGeom prst="roundRect">
            <a:avLst>
              <a:gd name="adj" fmla="val 9972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 &lt;&lt; "Début de l’exemple" &lt;&lt; </a:t>
            </a:r>
            <a:r>
              <a:rPr lang="fr-FR" sz="11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cout &lt;&lt; "Début du bloc d’instructions" &lt;&lt; </a:t>
            </a:r>
            <a:r>
              <a:rPr lang="fr-FR" sz="11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/>
                <a:ea typeface="Calibri"/>
                <a:cs typeface="Times New Roman"/>
              </a:rPr>
              <a:t>  </a:t>
            </a:r>
            <a:r>
              <a:rPr lang="fr-FR" sz="1100" dirty="0" err="1">
                <a:solidFill>
                  <a:schemeClr val="bg1">
                    <a:lumMod val="75000"/>
                  </a:schemeClr>
                </a:solidFill>
                <a:latin typeface="Consolas"/>
                <a:ea typeface="Calibri"/>
                <a:cs typeface="Times New Roman"/>
              </a:rPr>
              <a:t>CMaClasse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fr-FR" sz="11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monObjet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1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monObjet.FaitQuelqueChoseAvec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unAutreObjet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1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monObjet.FaitQuelqueChoseToutSeul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 &lt;&lt; "Fin de l’exemple" &lt;&lt; </a:t>
            </a:r>
            <a:r>
              <a:rPr lang="fr-FR" sz="11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fr-FR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4114800" y="2419350"/>
            <a:ext cx="4572000" cy="1447800"/>
          </a:xfrm>
          <a:prstGeom prst="roundRect">
            <a:avLst>
              <a:gd name="adj" fmla="val 9972"/>
            </a:avLst>
          </a:prstGeom>
          <a:solidFill>
            <a:schemeClr val="tx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"Début de l’exemple\n"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"Début du bloc d’instructions\n"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monObjet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monObjet.FaitQuelqueChoseAvec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unAutreObjet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monObjet.FaitQuelqueChoseToutSeul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"Fin de l’exemple\n"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2714255" y="2521772"/>
            <a:ext cx="1135194" cy="340519"/>
          </a:xfrm>
          <a:prstGeom prst="wedgeRoundRectCallout">
            <a:avLst>
              <a:gd name="adj1" fmla="val 96417"/>
              <a:gd name="adj2" fmla="val 10922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Sa naissance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2725870" y="2877829"/>
            <a:ext cx="1111969" cy="340519"/>
          </a:xfrm>
          <a:prstGeom prst="wedgeRoundRectCallout">
            <a:avLst>
              <a:gd name="adj1" fmla="val 94435"/>
              <a:gd name="adj2" fmla="val 8752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Sa vie active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2890409" y="3233887"/>
            <a:ext cx="782890" cy="340519"/>
          </a:xfrm>
          <a:prstGeom prst="wedgeRoundRectCallout">
            <a:avLst>
              <a:gd name="adj1" fmla="val 122738"/>
              <a:gd name="adj2" fmla="val 5226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Sa mort</a:t>
            </a:r>
          </a:p>
        </p:txBody>
      </p:sp>
      <p:grpSp>
        <p:nvGrpSpPr>
          <p:cNvPr id="17" name="Groupe 16"/>
          <p:cNvGrpSpPr/>
          <p:nvPr/>
        </p:nvGrpSpPr>
        <p:grpSpPr>
          <a:xfrm>
            <a:off x="3886200" y="3028950"/>
            <a:ext cx="483870" cy="609600"/>
            <a:chOff x="2971800" y="3257550"/>
            <a:chExt cx="483870" cy="609600"/>
          </a:xfrm>
        </p:grpSpPr>
        <p:sp>
          <p:nvSpPr>
            <p:cNvPr id="14" name="Flèche droite 13"/>
            <p:cNvSpPr/>
            <p:nvPr/>
          </p:nvSpPr>
          <p:spPr>
            <a:xfrm rot="5400000">
              <a:off x="2908935" y="3320415"/>
              <a:ext cx="609600" cy="48387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sp>
        <p:sp>
          <p:nvSpPr>
            <p:cNvPr id="16" name="ZoneTexte 15"/>
            <p:cNvSpPr txBox="1"/>
            <p:nvPr/>
          </p:nvSpPr>
          <p:spPr bwMode="auto">
            <a:xfrm rot="5400000">
              <a:off x="2916217" y="3408461"/>
              <a:ext cx="5950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Calibri" panose="020F0502020204030204" pitchFamily="34" charset="0"/>
                </a:rPr>
                <a:t>sa vie</a:t>
              </a:r>
            </a:p>
          </p:txBody>
        </p:sp>
      </p:grp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372353776"/>
              </p:ext>
            </p:extLst>
          </p:nvPr>
        </p:nvGraphicFramePr>
        <p:xfrm>
          <a:off x="2352964" y="1085850"/>
          <a:ext cx="6714836" cy="133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ZoneTexte 22"/>
          <p:cNvSpPr txBox="1"/>
          <p:nvPr/>
        </p:nvSpPr>
        <p:spPr bwMode="auto">
          <a:xfrm>
            <a:off x="2819400" y="1091684"/>
            <a:ext cx="5105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</a:rPr>
              <a:t>Vie d’un objet</a:t>
            </a:r>
          </a:p>
        </p:txBody>
      </p:sp>
    </p:spTree>
    <p:extLst>
      <p:ext uri="{BB962C8B-B14F-4D97-AF65-F5344CB8AC3E}">
        <p14:creationId xmlns:p14="http://schemas.microsoft.com/office/powerpoint/2010/main" val="275236309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8" grpId="0" animBg="1"/>
      <p:bldP spid="18" grpId="0" animBg="1"/>
      <p:bldP spid="19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 bwMode="auto">
          <a:xfrm>
            <a:off x="152400" y="1085850"/>
            <a:ext cx="34290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fr-FR" kern="0" dirty="0"/>
          </a:p>
          <a:p>
            <a:pPr lvl="1">
              <a:lnSpc>
                <a:spcPct val="120000"/>
              </a:lnSpc>
            </a:pPr>
            <a:r>
              <a:rPr lang="fr-FR" kern="0" dirty="0"/>
              <a:t> </a:t>
            </a:r>
          </a:p>
          <a:p>
            <a:pPr lvl="1">
              <a:lnSpc>
                <a:spcPct val="120000"/>
              </a:lnSpc>
            </a:pPr>
            <a:r>
              <a:rPr lang="fr-FR" kern="0" dirty="0"/>
              <a:t> </a:t>
            </a:r>
            <a:br>
              <a:rPr lang="fr-FR" kern="0" dirty="0"/>
            </a:br>
            <a:r>
              <a:rPr lang="fr-FR" kern="0" dirty="0"/>
              <a:t> </a:t>
            </a:r>
          </a:p>
          <a:p>
            <a:pPr lvl="1">
              <a:lnSpc>
                <a:spcPct val="120000"/>
              </a:lnSpc>
            </a:pPr>
            <a:r>
              <a:rPr lang="fr-FR" kern="0" dirty="0"/>
              <a:t> </a:t>
            </a:r>
            <a:br>
              <a:rPr lang="fr-FR" kern="0" dirty="0"/>
            </a:br>
            <a:r>
              <a:rPr lang="fr-FR" kern="0" dirty="0"/>
              <a:t> </a:t>
            </a:r>
            <a:br>
              <a:rPr lang="fr-FR" kern="0" dirty="0"/>
            </a:br>
            <a:r>
              <a:rPr lang="fr-FR" kern="0" dirty="0"/>
              <a:t> </a:t>
            </a:r>
          </a:p>
          <a:p>
            <a:pPr lvl="1">
              <a:lnSpc>
                <a:spcPct val="120000"/>
              </a:lnSpc>
            </a:pPr>
            <a:r>
              <a:rPr lang="fr-FR" kern="0" dirty="0"/>
              <a:t> </a:t>
            </a:r>
            <a:br>
              <a:rPr lang="fr-FR" kern="0" dirty="0"/>
            </a:br>
            <a:r>
              <a:rPr lang="fr-FR" kern="0" dirty="0"/>
              <a:t> </a:t>
            </a:r>
            <a:br>
              <a:rPr lang="fr-FR" kern="0" dirty="0"/>
            </a:br>
            <a:r>
              <a:rPr lang="fr-FR" kern="0" dirty="0"/>
              <a:t> </a:t>
            </a:r>
            <a:br>
              <a:rPr lang="fr-FR" kern="0" dirty="0"/>
            </a:br>
            <a:r>
              <a:rPr lang="fr-FR" kern="0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fr-FR" dirty="0"/>
              <a:t>Qu’est-ce qu’une agrégation ?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Un diplôme permettant d’enseigner en lycée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C’est une relation entre deux classes où les deux classes peuvent communiquer entre elles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C’est une relation entre deux classes où une des</a:t>
            </a:r>
            <a:br>
              <a:rPr lang="fr-FR" dirty="0"/>
            </a:br>
            <a:r>
              <a:rPr lang="fr-FR" dirty="0"/>
              <a:t>deux classes (A) est utilisée comme donnée membre de l’autre (B). La durée de vie de l’objet de type A dépend de celui de type B.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C’est une relation entre deux classes où une des</a:t>
            </a:r>
            <a:br>
              <a:rPr lang="fr-FR" dirty="0"/>
            </a:br>
            <a:r>
              <a:rPr lang="fr-FR" dirty="0"/>
              <a:t>deux classes (A) est utilisée comme donnée membre de l’autre (B). La durée de vie de l’objet de type A ne dépend pas de celui de l’objet de type B.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2/3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5437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2"/>
          <p:cNvSpPr txBox="1">
            <a:spLocks/>
          </p:cNvSpPr>
          <p:nvPr/>
        </p:nvSpPr>
        <p:spPr bwMode="auto">
          <a:xfrm>
            <a:off x="152400" y="1085850"/>
            <a:ext cx="34290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eaLnBrk="1" hangingPunct="1">
              <a:lnSpc>
                <a:spcPct val="120000"/>
              </a:lnSpc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23900" lvl="1" indent="-266700" eaLnBrk="1" hangingPunct="1">
              <a:spcBef>
                <a:spcPct val="20000"/>
              </a:spcBef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eaLnBrk="1" hangingPunct="1">
              <a:spcBef>
                <a:spcPct val="20000"/>
              </a:spcBef>
              <a:buSzPct val="60000"/>
              <a:buFontTx/>
              <a:buBlip>
                <a:blip r:embed="rId4"/>
              </a:buBlip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eaLnBrk="1" hangingPunct="1">
              <a:spcBef>
                <a:spcPct val="20000"/>
              </a:spcBef>
              <a:buSzPct val="65000"/>
              <a:buFontTx/>
              <a:buBlip>
                <a:blip r:embed="rId4"/>
              </a:buBlip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eaLnBrk="1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9pPr>
          </a:lstStyle>
          <a:p>
            <a:endParaRPr lang="fr-FR" dirty="0"/>
          </a:p>
          <a:p>
            <a:pPr lvl="1"/>
            <a:r>
              <a:rPr lang="fr-FR" dirty="0"/>
              <a:t> </a:t>
            </a:r>
          </a:p>
          <a:p>
            <a:pPr lvl="1"/>
            <a:r>
              <a:rPr lang="fr-FR" dirty="0"/>
              <a:t> </a:t>
            </a:r>
          </a:p>
          <a:p>
            <a:pPr lvl="1"/>
            <a:r>
              <a:rPr lang="fr-FR" dirty="0"/>
              <a:t> </a:t>
            </a:r>
          </a:p>
          <a:p>
            <a:pPr lvl="1"/>
            <a:r>
              <a:rPr lang="fr-FR" dirty="0"/>
              <a:t> </a:t>
            </a:r>
          </a:p>
          <a:p>
            <a:pPr lvl="1"/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FR" dirty="0"/>
              <a:t>Que dire entre la composition et l’agrégation ?</a:t>
            </a:r>
          </a:p>
          <a:p>
            <a:pPr lvl="1"/>
            <a:r>
              <a:rPr lang="fr-FR" dirty="0"/>
              <a:t>La composition c’est mieux</a:t>
            </a:r>
          </a:p>
          <a:p>
            <a:pPr lvl="1"/>
            <a:r>
              <a:rPr lang="fr-FR" dirty="0"/>
              <a:t>L’agrégation c’est mieux</a:t>
            </a:r>
          </a:p>
          <a:p>
            <a:pPr lvl="1"/>
            <a:r>
              <a:rPr lang="fr-FR" dirty="0"/>
              <a:t>Je ne peux jamais avoir le choix entre les deux.</a:t>
            </a:r>
          </a:p>
          <a:p>
            <a:pPr lvl="1"/>
            <a:r>
              <a:rPr lang="fr-FR" dirty="0"/>
              <a:t>Quand j’ai le choix entre les deux, je préfère utiliser l’agrégation.</a:t>
            </a:r>
          </a:p>
          <a:p>
            <a:pPr lvl="1"/>
            <a:r>
              <a:rPr lang="fr-FR" dirty="0"/>
              <a:t>Quand j’ai le choix entre les deux, je préfère utiliser la composition.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3/3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539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52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63925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791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801" y="1085850"/>
            <a:ext cx="5397836" cy="3829050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Peut-on contrôler le moment de sa naissance ?</a:t>
            </a:r>
          </a:p>
          <a:p>
            <a:pPr lvl="1"/>
            <a:r>
              <a:rPr lang="fr-FR" dirty="0"/>
              <a:t>= Dissocier la création de « sa » variable de sa propre construction</a:t>
            </a:r>
          </a:p>
          <a:p>
            <a:endParaRPr lang="fr-FR" dirty="0"/>
          </a:p>
          <a:p>
            <a:r>
              <a:rPr lang="fr-FR" dirty="0"/>
              <a:t>Peut-on contrôler le moment de sa mort ?</a:t>
            </a:r>
          </a:p>
          <a:p>
            <a:pPr lvl="1"/>
            <a:r>
              <a:rPr lang="fr-FR" dirty="0"/>
              <a:t>= Se libérer de la portée de « sa » variable</a:t>
            </a:r>
          </a:p>
          <a:p>
            <a:endParaRPr lang="fr-FR" dirty="0"/>
          </a:p>
          <a:p>
            <a:r>
              <a:rPr lang="fr-FR" dirty="0"/>
              <a:t>Quelles sont les relations possibles entre objets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Introduction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Création / Destruction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 de situation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mémoire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Allocation dynamique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intelligents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Exemple de situation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Relations entre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Introduction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Composition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Initialisation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Agrégation</a:t>
            </a:r>
          </a:p>
          <a:p>
            <a:pPr lvl="2"/>
            <a:r>
              <a:rPr lang="fr-FR">
                <a:solidFill>
                  <a:srgbClr val="79D2FF"/>
                </a:solidFill>
              </a:rPr>
              <a:t>Définition</a:t>
            </a: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pic>
        <p:nvPicPr>
          <p:cNvPr id="1028" name="Picture 4" descr="C:\Users\bealbouy\AppData\Local\Microsoft\Windows\Temporary Internet Files\Content.IE5\JYVNU0LC\Stork_with_new-born_child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366" y="1085851"/>
            <a:ext cx="1153234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bealbouy\AppData\Local\Microsoft\Windows\Temporary Internet Files\Content.IE5\JYVNU0LC\rLMfEMF5AQcFhdI0Z-wbqe9FpqQ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780" y1="7329" x2="70339" y2="7980"/>
                        <a14:foregroundMark x1="56356" y1="3583" x2="52119" y2="84202"/>
                        <a14:foregroundMark x1="43856" y1="15635" x2="86017" y2="34039"/>
                        <a14:backgroundMark x1="38136" y1="19381" x2="38136" y2="66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61" y="2266950"/>
            <a:ext cx="1055914" cy="137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bealbouy\AppData\Local\Microsoft\Windows\Temporary Internet Files\Content.IE5\HBV78X5F\interaction-designers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10" y="3640533"/>
            <a:ext cx="1378490" cy="11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34248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06/03/2023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La vie des objets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FFFFFF"/>
                </a:solidFill>
              </a:rPr>
              <a:t>Contrôler la création et la destruction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Relations entre objets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FFFFFF"/>
                </a:solidFill>
              </a:rPr>
              <a:t>Contrôler la création et la destruction</a:t>
            </a:r>
          </a:p>
          <a:p>
            <a:pPr lvl="0"/>
            <a:r>
              <a:rPr lang="fr-FR">
                <a:solidFill>
                  <a:srgbClr val="FFFFFF"/>
                </a:solidFill>
              </a:rPr>
              <a:t>Relations entre objets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La vie des objets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4DEF81F1-6972-4116-B854-C5C56C696F6E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3B49D14C-F41E-4AD8-B091-DCD27A8C7641}"/>
    </a:ext>
  </a:ext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ap1 - Abstraction, Encapsulation 16.9.pptx" id="{5F12B00E-D9DA-4DC8-A92B-1EEA94D702B7}" vid="{038C4A5E-3924-4A5B-8D7F-72CA6E68C146}"/>
    </a:ext>
  </a:extLst>
</a:theme>
</file>

<file path=ppt/theme/theme4.xml><?xml version="1.0" encoding="utf-8"?>
<a:theme xmlns:a="http://schemas.openxmlformats.org/drawingml/2006/main" name="1_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Université d'Auvergne</Template>
  <TotalTime>5930</TotalTime>
  <Words>3653</Words>
  <Application>Microsoft Office PowerPoint</Application>
  <PresentationFormat>Affichage à l'écran (16:9)</PresentationFormat>
  <Paragraphs>1044</Paragraphs>
  <Slides>54</Slides>
  <Notes>4</Notes>
  <HiddenSlides>0</HiddenSlides>
  <MMClips>36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Consolas</vt:lpstr>
      <vt:lpstr>Consolas</vt:lpstr>
      <vt:lpstr>Segoe UI</vt:lpstr>
      <vt:lpstr>Segoe UI Symbol</vt:lpstr>
      <vt:lpstr>ThèmeCours</vt:lpstr>
      <vt:lpstr>ThèmeCours - Sondage</vt:lpstr>
      <vt:lpstr>ThèmeCours - Vide</vt:lpstr>
      <vt:lpstr>1_ThèmeCours - Sondage</vt:lpstr>
      <vt:lpstr>Présentation PowerPoint</vt:lpstr>
      <vt:lpstr>La vie des objets</vt:lpstr>
      <vt:lpstr>La vie des objets</vt:lpstr>
      <vt:lpstr>Présentation PowerPoint</vt:lpstr>
      <vt:lpstr>Introduction</vt:lpstr>
      <vt:lpstr>Introduction</vt:lpstr>
      <vt:lpstr>Présentation PowerPoint</vt:lpstr>
      <vt:lpstr>La vie des objets</vt:lpstr>
      <vt:lpstr>La vie des objets</vt:lpstr>
      <vt:lpstr>Présentation PowerPoint</vt:lpstr>
      <vt:lpstr>Exemple de situation</vt:lpstr>
      <vt:lpstr>Exemple de situation</vt:lpstr>
      <vt:lpstr>Exemple de situation</vt:lpstr>
      <vt:lpstr>Exemple de situation</vt:lpstr>
      <vt:lpstr>Exemple de situation</vt:lpstr>
      <vt:lpstr>Exemple de situation</vt:lpstr>
      <vt:lpstr>Allocation mémoire</vt:lpstr>
      <vt:lpstr>Allocation dynamique</vt:lpstr>
      <vt:lpstr>Pointeurs et allocation dynamique</vt:lpstr>
      <vt:lpstr>Pointeurs intelligents et allocation dynamique</vt:lpstr>
      <vt:lpstr>Utilisation des pointeurs intelligents</vt:lpstr>
      <vt:lpstr>Utilisation des pointeurs intelligents</vt:lpstr>
      <vt:lpstr>Exemple de situation</vt:lpstr>
      <vt:lpstr>Exemple de situation</vt:lpstr>
      <vt:lpstr>Sondage 1/3</vt:lpstr>
      <vt:lpstr>Sondage 2/3</vt:lpstr>
      <vt:lpstr>Sondage 3/3</vt:lpstr>
      <vt:lpstr>Présentation PowerPoint</vt:lpstr>
      <vt:lpstr>La vie des objets</vt:lpstr>
      <vt:lpstr>La vie des objets</vt:lpstr>
      <vt:lpstr>Présentation PowerPoint</vt:lpstr>
      <vt:lpstr>Introduction</vt:lpstr>
      <vt:lpstr>Introduction</vt:lpstr>
      <vt:lpstr>Présentation PowerPoint</vt:lpstr>
      <vt:lpstr>La vie des objets</vt:lpstr>
      <vt:lpstr>La vie des objets</vt:lpstr>
      <vt:lpstr>Présentation PowerPoint</vt:lpstr>
      <vt:lpstr>La composition</vt:lpstr>
      <vt:lpstr>La composition à l’utilisation</vt:lpstr>
      <vt:lpstr>La composition à l’utilisation</vt:lpstr>
      <vt:lpstr>Initialisation d’objets membres</vt:lpstr>
      <vt:lpstr>Initialisation d’objets membres</vt:lpstr>
      <vt:lpstr>Présentation PowerPoint</vt:lpstr>
      <vt:lpstr>La vie des objets</vt:lpstr>
      <vt:lpstr>La vie des objets</vt:lpstr>
      <vt:lpstr>Présentation PowerPoint</vt:lpstr>
      <vt:lpstr>L’agrégation</vt:lpstr>
      <vt:lpstr>L’agrégation dans le code</vt:lpstr>
      <vt:lpstr>Sondage 1/3</vt:lpstr>
      <vt:lpstr>Sondage 2/3</vt:lpstr>
      <vt:lpstr>Sondage 3/3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Woazim</dc:creator>
  <cp:lastModifiedBy>Benjamin ALBOUY-KISSI</cp:lastModifiedBy>
  <cp:revision>181</cp:revision>
  <cp:lastPrinted>1601-01-01T00:00:00Z</cp:lastPrinted>
  <dcterms:created xsi:type="dcterms:W3CDTF">2009-07-19T18:33:20Z</dcterms:created>
  <dcterms:modified xsi:type="dcterms:W3CDTF">2023-03-06T08:51:48Z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